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67" r:id="rId3"/>
    <p:sldId id="278" r:id="rId4"/>
    <p:sldId id="310" r:id="rId5"/>
    <p:sldId id="269" r:id="rId6"/>
    <p:sldId id="318" r:id="rId7"/>
    <p:sldId id="319" r:id="rId8"/>
    <p:sldId id="288" r:id="rId9"/>
    <p:sldId id="320" r:id="rId10"/>
    <p:sldId id="321" r:id="rId11"/>
    <p:sldId id="289" r:id="rId12"/>
    <p:sldId id="311" r:id="rId13"/>
    <p:sldId id="272" r:id="rId14"/>
    <p:sldId id="322" r:id="rId15"/>
    <p:sldId id="323" r:id="rId16"/>
    <p:sldId id="324" r:id="rId17"/>
    <p:sldId id="325" r:id="rId18"/>
    <p:sldId id="290" r:id="rId19"/>
    <p:sldId id="326" r:id="rId20"/>
    <p:sldId id="327" r:id="rId21"/>
    <p:sldId id="291" r:id="rId22"/>
    <p:sldId id="328" r:id="rId23"/>
    <p:sldId id="292" r:id="rId24"/>
    <p:sldId id="293" r:id="rId25"/>
    <p:sldId id="312" r:id="rId26"/>
    <p:sldId id="329" r:id="rId27"/>
    <p:sldId id="273" r:id="rId28"/>
    <p:sldId id="294" r:id="rId29"/>
    <p:sldId id="295" r:id="rId30"/>
    <p:sldId id="313" r:id="rId31"/>
    <p:sldId id="274" r:id="rId32"/>
    <p:sldId id="296" r:id="rId33"/>
    <p:sldId id="314" r:id="rId34"/>
    <p:sldId id="275" r:id="rId35"/>
    <p:sldId id="330" r:id="rId36"/>
    <p:sldId id="297" r:id="rId37"/>
    <p:sldId id="298" r:id="rId38"/>
    <p:sldId id="315" r:id="rId39"/>
    <p:sldId id="276" r:id="rId40"/>
    <p:sldId id="332" r:id="rId41"/>
    <p:sldId id="331" r:id="rId42"/>
    <p:sldId id="333" r:id="rId43"/>
    <p:sldId id="299" r:id="rId44"/>
    <p:sldId id="334" r:id="rId45"/>
    <p:sldId id="300" r:id="rId46"/>
    <p:sldId id="301" r:id="rId47"/>
    <p:sldId id="335" r:id="rId48"/>
    <p:sldId id="302" r:id="rId49"/>
    <p:sldId id="304" r:id="rId50"/>
    <p:sldId id="338" r:id="rId51"/>
    <p:sldId id="340" r:id="rId52"/>
    <p:sldId id="339" r:id="rId53"/>
    <p:sldId id="341" r:id="rId54"/>
    <p:sldId id="336" r:id="rId55"/>
    <p:sldId id="303" r:id="rId56"/>
    <p:sldId id="337" r:id="rId57"/>
    <p:sldId id="316" r:id="rId58"/>
    <p:sldId id="277" r:id="rId59"/>
    <p:sldId id="305" r:id="rId60"/>
    <p:sldId id="306" r:id="rId61"/>
    <p:sldId id="307" r:id="rId62"/>
    <p:sldId id="317" r:id="rId63"/>
    <p:sldId id="287" r:id="rId64"/>
    <p:sldId id="308" r:id="rId65"/>
    <p:sldId id="342" r:id="rId66"/>
    <p:sldId id="309" r:id="rId67"/>
    <p:sldId id="343" r:id="rId68"/>
    <p:sldId id="344" r:id="rId69"/>
    <p:sldId id="279" r:id="rId70"/>
    <p:sldId id="270" r:id="rId71"/>
    <p:sldId id="271" r:id="rId7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41402EF-72EA-4F86-9227-E1922CEE125F}">
          <p14:sldIdLst>
            <p14:sldId id="256"/>
            <p14:sldId id="267"/>
            <p14:sldId id="278"/>
          </p14:sldIdLst>
        </p14:section>
        <p14:section name="Databases and Web Development" id="{EEDC4FF9-F048-1B46-952E-056DC1A48532}">
          <p14:sldIdLst>
            <p14:sldId id="310"/>
            <p14:sldId id="269"/>
            <p14:sldId id="318"/>
            <p14:sldId id="319"/>
            <p14:sldId id="288"/>
            <p14:sldId id="320"/>
            <p14:sldId id="321"/>
            <p14:sldId id="289"/>
          </p14:sldIdLst>
        </p14:section>
        <p14:section name="SQL" id="{13B52FAC-0D1B-6E4F-B6C6-9A8885FB8E26}">
          <p14:sldIdLst>
            <p14:sldId id="311"/>
            <p14:sldId id="272"/>
            <p14:sldId id="322"/>
            <p14:sldId id="323"/>
            <p14:sldId id="324"/>
            <p14:sldId id="325"/>
            <p14:sldId id="290"/>
            <p14:sldId id="326"/>
            <p14:sldId id="327"/>
            <p14:sldId id="291"/>
            <p14:sldId id="328"/>
            <p14:sldId id="292"/>
            <p14:sldId id="293"/>
          </p14:sldIdLst>
        </p14:section>
        <p14:section name="NoSQL" id="{D9811863-F194-A84B-99EA-FCF3039306A2}">
          <p14:sldIdLst>
            <p14:sldId id="312"/>
            <p14:sldId id="329"/>
            <p14:sldId id="273"/>
            <p14:sldId id="294"/>
            <p14:sldId id="295"/>
          </p14:sldIdLst>
        </p14:section>
        <p14:section name="Database APIs" id="{154A9530-B9B2-8B45-A292-22E9BCC91870}">
          <p14:sldIdLst>
            <p14:sldId id="313"/>
            <p14:sldId id="274"/>
            <p14:sldId id="296"/>
          </p14:sldIdLst>
        </p14:section>
        <p14:section name="Managing a MySQL Database" id="{FF14B9C4-F746-0E4D-B2D3-23DB1D8174F8}">
          <p14:sldIdLst>
            <p14:sldId id="314"/>
            <p14:sldId id="275"/>
            <p14:sldId id="330"/>
            <p14:sldId id="297"/>
            <p14:sldId id="298"/>
          </p14:sldIdLst>
        </p14:section>
        <p14:section name="Accessing MySQL in PHP" id="{DCC19121-6D81-224F-9723-ADF03A5D5527}">
          <p14:sldIdLst>
            <p14:sldId id="315"/>
            <p14:sldId id="276"/>
            <p14:sldId id="332"/>
            <p14:sldId id="331"/>
            <p14:sldId id="333"/>
            <p14:sldId id="299"/>
            <p14:sldId id="334"/>
            <p14:sldId id="300"/>
            <p14:sldId id="301"/>
            <p14:sldId id="335"/>
            <p14:sldId id="302"/>
            <p14:sldId id="304"/>
            <p14:sldId id="338"/>
            <p14:sldId id="340"/>
            <p14:sldId id="339"/>
            <p14:sldId id="341"/>
            <p14:sldId id="336"/>
            <p14:sldId id="303"/>
            <p14:sldId id="337"/>
          </p14:sldIdLst>
        </p14:section>
        <p14:section name="Case Study Schemas" id="{53A369C7-AF1F-A44E-BD02-CD1E5FF08D0D}">
          <p14:sldIdLst>
            <p14:sldId id="316"/>
            <p14:sldId id="277"/>
            <p14:sldId id="305"/>
            <p14:sldId id="306"/>
            <p14:sldId id="307"/>
          </p14:sldIdLst>
        </p14:section>
        <p14:section name="Sample Database Techniques" id="{5DC6F795-05D7-1A48-997D-4DDB5D18B62E}">
          <p14:sldIdLst>
            <p14:sldId id="317"/>
            <p14:sldId id="287"/>
            <p14:sldId id="308"/>
            <p14:sldId id="342"/>
            <p14:sldId id="309"/>
            <p14:sldId id="343"/>
            <p14:sldId id="344"/>
          </p14:sldIdLst>
        </p14:section>
        <p14:section name="Summary" id="{6016C672-7EF5-8544-9FEE-5F02D5CD42F5}">
          <p14:sldIdLst>
            <p14:sldId id="279"/>
            <p14:sldId id="270"/>
            <p14:sldId id="271"/>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10" autoAdjust="0"/>
    <p:restoredTop sz="86387" autoAdjust="0"/>
  </p:normalViewPr>
  <p:slideViewPr>
    <p:cSldViewPr showGuides="1">
      <p:cViewPr varScale="1">
        <p:scale>
          <a:sx n="67" d="100"/>
          <a:sy n="67" d="100"/>
        </p:scale>
        <p:origin x="556" y="60"/>
      </p:cViewPr>
      <p:guideLst>
        <p:guide orient="horz" pos="2880"/>
        <p:guide orient="horz" pos="1440"/>
        <p:guide orient="horz"/>
        <p:guide pos="3840"/>
        <p:guide pos="1920"/>
      </p:guideLst>
    </p:cSldViewPr>
  </p:slideViewPr>
  <p:outlineViewPr>
    <p:cViewPr>
      <p:scale>
        <a:sx n="33" d="100"/>
        <a:sy n="33" d="100"/>
      </p:scale>
      <p:origin x="0" y="-8488"/>
    </p:cViewPr>
  </p:outlineViewPr>
  <p:notesTextViewPr>
    <p:cViewPr>
      <p:scale>
        <a:sx n="100" d="100"/>
        <a:sy n="100" d="100"/>
      </p:scale>
      <p:origin x="0" y="0"/>
    </p:cViewPr>
  </p:notesTextViewPr>
  <p:sorterViewPr>
    <p:cViewPr>
      <p:scale>
        <a:sx n="80" d="100"/>
        <a:sy n="80" d="100"/>
      </p:scale>
      <p:origin x="0" y="3258"/>
    </p:cViewPr>
  </p:sorterViewPr>
  <p:notesViewPr>
    <p:cSldViewPr>
      <p:cViewPr varScale="1">
        <p:scale>
          <a:sx n="66" d="100"/>
          <a:sy n="66" d="100"/>
        </p:scale>
        <p:origin x="1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E2FD27DE-FC0E-EC49-B1C5-B796F9CDC289}" type="datetimeFigureOut">
              <a:rPr lang="en-US" smtClean="0"/>
              <a:t>3/20/2019</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7D7C01C6-9040-D44A-A0F9-7BE70F3FD88D}" type="slidenum">
              <a:rPr lang="en-US" smtClean="0"/>
              <a:t>‹#›</a:t>
            </a:fld>
            <a:endParaRPr lang="en-US"/>
          </a:p>
        </p:txBody>
      </p:sp>
    </p:spTree>
    <p:extLst>
      <p:ext uri="{BB962C8B-B14F-4D97-AF65-F5344CB8AC3E}">
        <p14:creationId xmlns:p14="http://schemas.microsoft.com/office/powerpoint/2010/main" val="756833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7C01C6-9040-D44A-A0F9-7BE70F3FD88D}" type="slidenum">
              <a:rPr lang="en-US" smtClean="0"/>
              <a:t>1</a:t>
            </a:fld>
            <a:endParaRPr lang="en-US"/>
          </a:p>
        </p:txBody>
      </p:sp>
    </p:spTree>
    <p:extLst>
      <p:ext uri="{BB962C8B-B14F-4D97-AF65-F5344CB8AC3E}">
        <p14:creationId xmlns:p14="http://schemas.microsoft.com/office/powerpoint/2010/main" val="56158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7474024"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149080"/>
            <a:ext cx="5486400" cy="533400"/>
          </a:xfrm>
        </p:spPr>
        <p:txBody>
          <a:bodyPr>
            <a:normAutofit/>
          </a:bodyPr>
          <a:lstStyle>
            <a:lvl1pPr marL="0" indent="0" algn="l">
              <a:buNone/>
              <a:defRPr sz="280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3/20/2019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3/20/2019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3/20/2019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3/20/2019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3/20/2019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3/20/2019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3/20/2019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3/20/2019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dirty="0"/>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a:t>Working with Databases </a:t>
            </a:r>
          </a:p>
        </p:txBody>
      </p:sp>
      <p:sp>
        <p:nvSpPr>
          <p:cNvPr id="3" name="Subtitle 2"/>
          <p:cNvSpPr>
            <a:spLocks noGrp="1"/>
          </p:cNvSpPr>
          <p:nvPr>
            <p:ph type="subTitle" idx="1"/>
          </p:nvPr>
        </p:nvSpPr>
        <p:spPr/>
        <p:txBody>
          <a:bodyPr/>
          <a:lstStyle/>
          <a:p>
            <a:r>
              <a:rPr lang="en-US" b="0" dirty="0"/>
              <a:t>Chapter 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a:t>Databases and Web Development </a:t>
            </a: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Foreign keys lining tables</a:t>
            </a:r>
            <a:endParaRPr lang="en-US" dirty="0">
              <a:effectLst/>
            </a:endParaRPr>
          </a:p>
        </p:txBody>
      </p:sp>
      <p:pic>
        <p:nvPicPr>
          <p:cNvPr id="6" name="Content Placeholder 5" descr="4812614005.eps"/>
          <p:cNvPicPr>
            <a:picLocks noGrp="1" noChangeAspect="1"/>
          </p:cNvPicPr>
          <p:nvPr>
            <p:ph idx="1"/>
          </p:nvPr>
        </p:nvPicPr>
        <p:blipFill>
          <a:blip r:embed="rId2" cstate="print">
            <a:extLst>
              <a:ext uri="{28A0092B-C50C-407E-A947-70E740481C1C}">
                <a14:useLocalDpi xmlns:a14="http://schemas.microsoft.com/office/drawing/2010/main"/>
              </a:ext>
            </a:extLst>
          </a:blip>
          <a:srcRect t="-6782" b="-6782"/>
          <a:stretch>
            <a:fillRect/>
          </a:stretch>
        </p:blipFill>
        <p:spPr/>
      </p:pic>
    </p:spTree>
    <p:extLst>
      <p:ext uri="{BB962C8B-B14F-4D97-AF65-F5344CB8AC3E}">
        <p14:creationId xmlns:p14="http://schemas.microsoft.com/office/powerpoint/2010/main" val="1665055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a:t>Databases and Web Development </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Database Options</a:t>
            </a:r>
            <a:endParaRPr lang="en-US" dirty="0">
              <a:effectLst/>
            </a:endParaRPr>
          </a:p>
        </p:txBody>
      </p:sp>
      <p:pic>
        <p:nvPicPr>
          <p:cNvPr id="6" name="Content Placeholder 5" descr="4812614008.pdf"/>
          <p:cNvPicPr>
            <a:picLocks noGrp="1" noChangeAspect="1"/>
          </p:cNvPicPr>
          <p:nvPr>
            <p:ph idx="1"/>
          </p:nvPr>
        </p:nvPicPr>
        <p:blipFill>
          <a:blip r:embed="rId2" cstate="print">
            <a:extLst>
              <a:ext uri="{28A0092B-C50C-407E-A947-70E740481C1C}">
                <a14:useLocalDpi xmlns:a14="http://schemas.microsoft.com/office/drawing/2010/main"/>
              </a:ext>
            </a:extLst>
          </a:blip>
          <a:srcRect l="-6713" r="-6713"/>
          <a:stretch>
            <a:fillRect/>
          </a:stretch>
        </p:blipFill>
        <p:spPr/>
      </p:pic>
    </p:spTree>
    <p:extLst>
      <p:ext uri="{BB962C8B-B14F-4D97-AF65-F5344CB8AC3E}">
        <p14:creationId xmlns:p14="http://schemas.microsoft.com/office/powerpoint/2010/main" val="444448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rgbClr val="C88736"/>
                </a:solidFill>
                <a:latin typeface="Rockwell Extra Bold" pitchFamily="18" charset="0"/>
              </a:rPr>
              <a:t>2</a:t>
            </a:r>
          </a:p>
        </p:txBody>
      </p:sp>
      <p:sp>
        <p:nvSpPr>
          <p:cNvPr id="22" name="TextBox 21"/>
          <p:cNvSpPr txBox="1"/>
          <p:nvPr/>
        </p:nvSpPr>
        <p:spPr>
          <a:xfrm>
            <a:off x="914400" y="234888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bg1"/>
                </a:solidFill>
              </a:rPr>
              <a:t>Databases and Web Development </a:t>
            </a:r>
          </a:p>
        </p:txBody>
      </p:sp>
      <p:sp>
        <p:nvSpPr>
          <p:cNvPr id="27" name="TextBox 26"/>
          <p:cNvSpPr txBox="1"/>
          <p:nvPr/>
        </p:nvSpPr>
        <p:spPr>
          <a:xfrm>
            <a:off x="5508104" y="1249596"/>
            <a:ext cx="2520280" cy="523220"/>
          </a:xfrm>
          <a:prstGeom prst="rect">
            <a:avLst/>
          </a:prstGeom>
          <a:noFill/>
        </p:spPr>
        <p:txBody>
          <a:bodyPr wrap="square" rtlCol="0">
            <a:spAutoFit/>
          </a:bodyPr>
          <a:lstStyle/>
          <a:p>
            <a:r>
              <a:rPr lang="en-US" sz="2800" dirty="0">
                <a:solidFill>
                  <a:srgbClr val="C88736"/>
                </a:solidFill>
              </a:rPr>
              <a:t>SQL</a:t>
            </a:r>
          </a:p>
        </p:txBody>
      </p:sp>
      <p:sp>
        <p:nvSpPr>
          <p:cNvPr id="30" name="TextBox 29"/>
          <p:cNvSpPr txBox="1"/>
          <p:nvPr/>
        </p:nvSpPr>
        <p:spPr>
          <a:xfrm>
            <a:off x="1835696" y="2689756"/>
            <a:ext cx="2520280" cy="523220"/>
          </a:xfrm>
          <a:prstGeom prst="rect">
            <a:avLst/>
          </a:prstGeom>
          <a:noFill/>
        </p:spPr>
        <p:txBody>
          <a:bodyPr wrap="square" rtlCol="0">
            <a:spAutoFit/>
          </a:bodyPr>
          <a:lstStyle/>
          <a:p>
            <a:r>
              <a:rPr lang="en-US" sz="2800" dirty="0">
                <a:solidFill>
                  <a:schemeClr val="bg1"/>
                </a:solidFill>
              </a:rPr>
              <a:t>NoSQL</a:t>
            </a:r>
          </a:p>
        </p:txBody>
      </p:sp>
      <p:sp>
        <p:nvSpPr>
          <p:cNvPr id="32" name="TextBox 31"/>
          <p:cNvSpPr txBox="1"/>
          <p:nvPr/>
        </p:nvSpPr>
        <p:spPr>
          <a:xfrm>
            <a:off x="5508104" y="2708920"/>
            <a:ext cx="2520280" cy="523220"/>
          </a:xfrm>
          <a:prstGeom prst="rect">
            <a:avLst/>
          </a:prstGeom>
          <a:noFill/>
        </p:spPr>
        <p:txBody>
          <a:bodyPr wrap="square" rtlCol="0">
            <a:spAutoFit/>
          </a:bodyPr>
          <a:lstStyle/>
          <a:p>
            <a:r>
              <a:rPr lang="en-US" sz="2800" dirty="0">
                <a:solidFill>
                  <a:schemeClr val="bg1"/>
                </a:solidFill>
              </a:rPr>
              <a:t>Database 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a:solidFill>
                  <a:schemeClr val="bg1"/>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chemeClr val="bg1"/>
                </a:solidFill>
              </a:rPr>
              <a:t>Accessing MySQL in PHP </a:t>
            </a:r>
          </a:p>
          <a:p>
            <a:endParaRPr lang="en-US" sz="2800" dirty="0">
              <a:solidFill>
                <a:schemeClr val="bg1"/>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chemeClr val="bg1"/>
                </a:solidFill>
              </a:rPr>
              <a:t>Case Study Schemas </a:t>
            </a:r>
          </a:p>
          <a:p>
            <a:endParaRPr lang="en-US" sz="2800" dirty="0">
              <a:solidFill>
                <a:schemeClr val="bg1"/>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700" dirty="0">
                <a:solidFill>
                  <a:schemeClr val="bg1"/>
                </a:solidFill>
              </a:rPr>
              <a:t>Sample Database Techniques</a:t>
            </a:r>
          </a:p>
        </p:txBody>
      </p:sp>
    </p:spTree>
    <p:extLst>
      <p:ext uri="{BB962C8B-B14F-4D97-AF65-F5344CB8AC3E}">
        <p14:creationId xmlns:p14="http://schemas.microsoft.com/office/powerpoint/2010/main" val="3955085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pic>
        <p:nvPicPr>
          <p:cNvPr id="5" name="Content Placeholder 4" descr="4812614010.eps"/>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23287" r="-23287" b="52716"/>
          <a:stretch/>
        </p:blipFill>
        <p:spPr>
          <a:xfrm>
            <a:off x="-35046" y="1988840"/>
            <a:ext cx="9981800" cy="3337345"/>
          </a:xfrm>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SELECT Statement </a:t>
            </a:r>
            <a:endParaRPr lang="en-US" dirty="0">
              <a:effectLst/>
            </a:endParaRPr>
          </a:p>
        </p:txBody>
      </p:sp>
    </p:spTree>
    <p:extLst>
      <p:ext uri="{BB962C8B-B14F-4D97-AF65-F5344CB8AC3E}">
        <p14:creationId xmlns:p14="http://schemas.microsoft.com/office/powerpoint/2010/main" val="843077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pic>
        <p:nvPicPr>
          <p:cNvPr id="5" name="Content Placeholder 4" descr="4812614010.eps"/>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20622" t="47394" r="-25952" b="-236"/>
          <a:stretch/>
        </p:blipFill>
        <p:spPr>
          <a:xfrm>
            <a:off x="-35046" y="1596572"/>
            <a:ext cx="9981800" cy="3729614"/>
          </a:xfrm>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SELECT Statement </a:t>
            </a:r>
            <a:endParaRPr lang="en-US" dirty="0">
              <a:effectLst/>
            </a:endParaRPr>
          </a:p>
        </p:txBody>
      </p:sp>
    </p:spTree>
    <p:extLst>
      <p:ext uri="{BB962C8B-B14F-4D97-AF65-F5344CB8AC3E}">
        <p14:creationId xmlns:p14="http://schemas.microsoft.com/office/powerpoint/2010/main" val="2809257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Use the WHERE clause</a:t>
            </a:r>
            <a:endParaRPr lang="en-US" dirty="0">
              <a:effectLst/>
            </a:endParaRPr>
          </a:p>
        </p:txBody>
      </p:sp>
      <p:pic>
        <p:nvPicPr>
          <p:cNvPr id="6" name="Content Placeholder 5" descr="4812614011.eps"/>
          <p:cNvPicPr>
            <a:picLocks noGrp="1" noChangeAspect="1"/>
          </p:cNvPicPr>
          <p:nvPr>
            <p:ph idx="1"/>
          </p:nvPr>
        </p:nvPicPr>
        <p:blipFill>
          <a:blip r:embed="rId2" cstate="print">
            <a:extLst>
              <a:ext uri="{28A0092B-C50C-407E-A947-70E740481C1C}">
                <a14:useLocalDpi xmlns:a14="http://schemas.microsoft.com/office/drawing/2010/main"/>
              </a:ext>
            </a:extLst>
          </a:blip>
          <a:srcRect t="-38768" b="-38768"/>
          <a:stretch>
            <a:fillRect/>
          </a:stretch>
        </p:blipFill>
        <p:spPr/>
      </p:pic>
    </p:spTree>
    <p:extLst>
      <p:ext uri="{BB962C8B-B14F-4D97-AF65-F5344CB8AC3E}">
        <p14:creationId xmlns:p14="http://schemas.microsoft.com/office/powerpoint/2010/main" val="168838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Join together</a:t>
            </a:r>
            <a:endParaRPr lang="en-US" dirty="0">
              <a:effectLst/>
            </a:endParaRPr>
          </a:p>
        </p:txBody>
      </p:sp>
      <p:pic>
        <p:nvPicPr>
          <p:cNvPr id="5" name="Content Placeholder 4" descr="4812614012.eps"/>
          <p:cNvPicPr>
            <a:picLocks noGrp="1" noChangeAspect="1"/>
          </p:cNvPicPr>
          <p:nvPr>
            <p:ph idx="1"/>
          </p:nvPr>
        </p:nvPicPr>
        <p:blipFill>
          <a:blip r:embed="rId2" cstate="print">
            <a:extLst>
              <a:ext uri="{28A0092B-C50C-407E-A947-70E740481C1C}">
                <a14:useLocalDpi xmlns:a14="http://schemas.microsoft.com/office/drawing/2010/main"/>
              </a:ext>
            </a:extLst>
          </a:blip>
          <a:srcRect l="-2634" r="-2634"/>
          <a:stretch>
            <a:fillRect/>
          </a:stretch>
        </p:blipFill>
        <p:spPr/>
      </p:pic>
    </p:spTree>
    <p:extLst>
      <p:ext uri="{BB962C8B-B14F-4D97-AF65-F5344CB8AC3E}">
        <p14:creationId xmlns:p14="http://schemas.microsoft.com/office/powerpoint/2010/main" val="322404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Member group by</a:t>
            </a:r>
            <a:endParaRPr lang="en-US" dirty="0">
              <a:effectLst/>
            </a:endParaRPr>
          </a:p>
        </p:txBody>
      </p:sp>
      <p:pic>
        <p:nvPicPr>
          <p:cNvPr id="6" name="Content Placeholder 5" descr="4812614013.eps"/>
          <p:cNvPicPr>
            <a:picLocks noGrp="1" noChangeAspect="1"/>
          </p:cNvPicPr>
          <p:nvPr>
            <p:ph idx="1"/>
          </p:nvPr>
        </p:nvPicPr>
        <p:blipFill>
          <a:blip r:embed="rId2" cstate="print">
            <a:extLst>
              <a:ext uri="{28A0092B-C50C-407E-A947-70E740481C1C}">
                <a14:useLocalDpi xmlns:a14="http://schemas.microsoft.com/office/drawing/2010/main"/>
              </a:ext>
            </a:extLst>
          </a:blip>
          <a:srcRect l="-1855" r="-1855"/>
          <a:stretch>
            <a:fillRect/>
          </a:stretch>
        </p:blipFill>
        <p:spPr/>
      </p:pic>
    </p:spTree>
    <p:extLst>
      <p:ext uri="{BB962C8B-B14F-4D97-AF65-F5344CB8AC3E}">
        <p14:creationId xmlns:p14="http://schemas.microsoft.com/office/powerpoint/2010/main" val="1988173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pic>
        <p:nvPicPr>
          <p:cNvPr id="5" name="Content Placeholder 4" descr="4812614014.eps"/>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22671" r="-22671" b="44175"/>
          <a:stretch/>
        </p:blipFill>
        <p:spPr>
          <a:xfrm>
            <a:off x="27834" y="1844824"/>
            <a:ext cx="8712968" cy="3439314"/>
          </a:xfrm>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INSERT, UPDATE, and DELETE Statements </a:t>
            </a:r>
            <a:endParaRPr lang="en-US" dirty="0">
              <a:effectLst/>
            </a:endParaRPr>
          </a:p>
        </p:txBody>
      </p:sp>
    </p:spTree>
    <p:extLst>
      <p:ext uri="{BB962C8B-B14F-4D97-AF65-F5344CB8AC3E}">
        <p14:creationId xmlns:p14="http://schemas.microsoft.com/office/powerpoint/2010/main" val="705953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pic>
        <p:nvPicPr>
          <p:cNvPr id="5" name="Content Placeholder 4" descr="4812614014.eps"/>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21461" t="52125" r="-23882" b="16567"/>
          <a:stretch/>
        </p:blipFill>
        <p:spPr>
          <a:xfrm>
            <a:off x="5634" y="2348880"/>
            <a:ext cx="8712968" cy="1928890"/>
          </a:xfrm>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INSERT, UPDATE, and DELETE Statements </a:t>
            </a:r>
            <a:endParaRPr lang="en-US" dirty="0">
              <a:effectLst/>
            </a:endParaRPr>
          </a:p>
        </p:txBody>
      </p:sp>
    </p:spTree>
    <p:extLst>
      <p:ext uri="{BB962C8B-B14F-4D97-AF65-F5344CB8AC3E}">
        <p14:creationId xmlns:p14="http://schemas.microsoft.com/office/powerpoint/2010/main" val="377399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4888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bg1"/>
                </a:solidFill>
              </a:rPr>
              <a:t>Databases and Web Development </a:t>
            </a:r>
          </a:p>
        </p:txBody>
      </p:sp>
      <p:sp>
        <p:nvSpPr>
          <p:cNvPr id="27" name="TextBox 26"/>
          <p:cNvSpPr txBox="1"/>
          <p:nvPr/>
        </p:nvSpPr>
        <p:spPr>
          <a:xfrm>
            <a:off x="5508104" y="1249596"/>
            <a:ext cx="2520280" cy="523220"/>
          </a:xfrm>
          <a:prstGeom prst="rect">
            <a:avLst/>
          </a:prstGeom>
          <a:noFill/>
        </p:spPr>
        <p:txBody>
          <a:bodyPr wrap="square" rtlCol="0">
            <a:spAutoFit/>
          </a:bodyPr>
          <a:lstStyle/>
          <a:p>
            <a:r>
              <a:rPr lang="en-US" sz="2800" dirty="0">
                <a:solidFill>
                  <a:schemeClr val="bg1"/>
                </a:solidFill>
              </a:rPr>
              <a:t>SQL</a:t>
            </a:r>
          </a:p>
        </p:txBody>
      </p:sp>
      <p:sp>
        <p:nvSpPr>
          <p:cNvPr id="30" name="TextBox 29"/>
          <p:cNvSpPr txBox="1"/>
          <p:nvPr/>
        </p:nvSpPr>
        <p:spPr>
          <a:xfrm>
            <a:off x="1835696" y="2689756"/>
            <a:ext cx="2520280" cy="523220"/>
          </a:xfrm>
          <a:prstGeom prst="rect">
            <a:avLst/>
          </a:prstGeom>
          <a:noFill/>
        </p:spPr>
        <p:txBody>
          <a:bodyPr wrap="square" rtlCol="0">
            <a:spAutoFit/>
          </a:bodyPr>
          <a:lstStyle/>
          <a:p>
            <a:r>
              <a:rPr lang="en-US" sz="2800" dirty="0">
                <a:solidFill>
                  <a:schemeClr val="bg1"/>
                </a:solidFill>
              </a:rPr>
              <a:t>NoSQL</a:t>
            </a:r>
          </a:p>
        </p:txBody>
      </p:sp>
      <p:sp>
        <p:nvSpPr>
          <p:cNvPr id="32" name="TextBox 31"/>
          <p:cNvSpPr txBox="1"/>
          <p:nvPr/>
        </p:nvSpPr>
        <p:spPr>
          <a:xfrm>
            <a:off x="5508104" y="2708920"/>
            <a:ext cx="2520280" cy="523220"/>
          </a:xfrm>
          <a:prstGeom prst="rect">
            <a:avLst/>
          </a:prstGeom>
          <a:noFill/>
        </p:spPr>
        <p:txBody>
          <a:bodyPr wrap="square" rtlCol="0">
            <a:spAutoFit/>
          </a:bodyPr>
          <a:lstStyle/>
          <a:p>
            <a:r>
              <a:rPr lang="en-US" sz="2800" dirty="0">
                <a:solidFill>
                  <a:schemeClr val="bg1"/>
                </a:solidFill>
              </a:rPr>
              <a:t>Database 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a:solidFill>
                  <a:schemeClr val="bg1"/>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chemeClr val="bg1"/>
                </a:solidFill>
              </a:rPr>
              <a:t>Accessing MySQL in PHP </a:t>
            </a:r>
          </a:p>
          <a:p>
            <a:endParaRPr lang="en-US" sz="2800" dirty="0">
              <a:solidFill>
                <a:schemeClr val="bg1"/>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chemeClr val="bg1"/>
                </a:solidFill>
              </a:rPr>
              <a:t>Case Study Schemas </a:t>
            </a:r>
          </a:p>
          <a:p>
            <a:endParaRPr lang="en-US" sz="2800" dirty="0">
              <a:solidFill>
                <a:schemeClr val="bg1"/>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700" dirty="0">
                <a:solidFill>
                  <a:schemeClr val="bg1"/>
                </a:solidFill>
              </a:rPr>
              <a:t>Sample Database Techniques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pic>
        <p:nvPicPr>
          <p:cNvPr id="5" name="Content Placeholder 4" descr="4812614014.eps"/>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21461" t="82843" r="-23882" b="-7948"/>
          <a:stretch/>
        </p:blipFill>
        <p:spPr>
          <a:xfrm>
            <a:off x="251520" y="2852936"/>
            <a:ext cx="8712968" cy="1546708"/>
          </a:xfrm>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INSERT, UPDATE, and DELETE Statements </a:t>
            </a:r>
            <a:endParaRPr lang="en-US" dirty="0">
              <a:effectLst/>
            </a:endParaRPr>
          </a:p>
        </p:txBody>
      </p:sp>
    </p:spTree>
    <p:extLst>
      <p:ext uri="{BB962C8B-B14F-4D97-AF65-F5344CB8AC3E}">
        <p14:creationId xmlns:p14="http://schemas.microsoft.com/office/powerpoint/2010/main" val="751196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sp>
        <p:nvSpPr>
          <p:cNvPr id="3" name="Content Placeholder 2"/>
          <p:cNvSpPr>
            <a:spLocks noGrp="1"/>
          </p:cNvSpPr>
          <p:nvPr>
            <p:ph idx="1"/>
          </p:nvPr>
        </p:nvSpPr>
        <p:spPr>
          <a:xfrm>
            <a:off x="251520" y="1412777"/>
            <a:ext cx="8136904" cy="4759424"/>
          </a:xfrm>
        </p:spPr>
        <p:txBody>
          <a:bodyPr>
            <a:normAutofit fontScale="92500" lnSpcReduction="20000"/>
          </a:bodyPr>
          <a:lstStyle/>
          <a:p>
            <a:r>
              <a:rPr lang="en-US" sz="2600" dirty="0"/>
              <a:t>By starting the transaction, all database modifications within the transaction will only be permanently saved in the database if they all work</a:t>
            </a:r>
          </a:p>
          <a:p>
            <a:pPr>
              <a:spcAft>
                <a:spcPts val="0"/>
              </a:spcAft>
            </a:pPr>
            <a:r>
              <a:rPr lang="en-US" sz="2600" b="1" dirty="0">
                <a:solidFill>
                  <a:srgbClr val="A82233"/>
                </a:solidFill>
              </a:rPr>
              <a:t>START TRANSACTION</a:t>
            </a:r>
          </a:p>
          <a:p>
            <a:pPr>
              <a:spcAft>
                <a:spcPts val="0"/>
              </a:spcAft>
            </a:pPr>
            <a:r>
              <a:rPr lang="en-US" sz="2600" dirty="0"/>
              <a:t>INSERT INTO orders . . .</a:t>
            </a:r>
          </a:p>
          <a:p>
            <a:pPr>
              <a:spcAft>
                <a:spcPts val="0"/>
              </a:spcAft>
            </a:pPr>
            <a:r>
              <a:rPr lang="en-US" sz="2600" dirty="0"/>
              <a:t>INSERT INTO </a:t>
            </a:r>
            <a:r>
              <a:rPr lang="en-US" sz="2600" dirty="0" err="1"/>
              <a:t>orderDetails</a:t>
            </a:r>
            <a:r>
              <a:rPr lang="en-US" sz="2600" dirty="0"/>
              <a:t> . . .</a:t>
            </a:r>
          </a:p>
          <a:p>
            <a:pPr>
              <a:spcAft>
                <a:spcPts val="0"/>
              </a:spcAft>
            </a:pPr>
            <a:r>
              <a:rPr lang="en-US" sz="2600" dirty="0"/>
              <a:t>UPDATE inventory . . .</a:t>
            </a:r>
          </a:p>
          <a:p>
            <a:pPr>
              <a:spcAft>
                <a:spcPts val="0"/>
              </a:spcAft>
            </a:pPr>
            <a:r>
              <a:rPr lang="en-US" sz="2600" dirty="0"/>
              <a:t>/* if we have made it here everything has worked so commit changes */</a:t>
            </a:r>
          </a:p>
          <a:p>
            <a:pPr>
              <a:spcAft>
                <a:spcPts val="0"/>
              </a:spcAft>
            </a:pPr>
            <a:endParaRPr lang="en-US" sz="2600" dirty="0"/>
          </a:p>
          <a:p>
            <a:pPr>
              <a:spcAft>
                <a:spcPts val="0"/>
              </a:spcAft>
            </a:pPr>
            <a:r>
              <a:rPr lang="en-US" sz="2600" b="1" dirty="0">
                <a:solidFill>
                  <a:srgbClr val="A82233"/>
                </a:solidFill>
              </a:rPr>
              <a:t>COMMIT</a:t>
            </a:r>
          </a:p>
          <a:p>
            <a:pPr>
              <a:spcAft>
                <a:spcPts val="0"/>
              </a:spcAft>
            </a:pPr>
            <a:r>
              <a:rPr lang="en-US" sz="2600" dirty="0"/>
              <a:t>/* if we replace </a:t>
            </a:r>
            <a:r>
              <a:rPr lang="en-US" sz="2600" b="1" dirty="0">
                <a:solidFill>
                  <a:schemeClr val="accent2"/>
                </a:solidFill>
              </a:rPr>
              <a:t>COMMIT</a:t>
            </a:r>
            <a:r>
              <a:rPr lang="en-US" sz="2600" dirty="0">
                <a:solidFill>
                  <a:schemeClr val="accent2"/>
                </a:solidFill>
              </a:rPr>
              <a:t> </a:t>
            </a:r>
            <a:r>
              <a:rPr lang="en-US" sz="2600" dirty="0"/>
              <a:t>with </a:t>
            </a:r>
            <a:r>
              <a:rPr lang="en-US" sz="2600" b="1" dirty="0">
                <a:solidFill>
                  <a:schemeClr val="accent2"/>
                </a:solidFill>
              </a:rPr>
              <a:t>ROLLBACK</a:t>
            </a:r>
            <a:r>
              <a:rPr lang="en-US" sz="2600" dirty="0">
                <a:solidFill>
                  <a:schemeClr val="accent2"/>
                </a:solidFill>
              </a:rPr>
              <a:t> </a:t>
            </a:r>
            <a:r>
              <a:rPr lang="en-US" sz="2600" dirty="0"/>
              <a:t>then the three database changes would be "undone" */</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Transactions</a:t>
            </a:r>
            <a:endParaRPr lang="en-US" dirty="0">
              <a:effectLst/>
            </a:endParaRPr>
          </a:p>
        </p:txBody>
      </p:sp>
    </p:spTree>
    <p:extLst>
      <p:ext uri="{BB962C8B-B14F-4D97-AF65-F5344CB8AC3E}">
        <p14:creationId xmlns:p14="http://schemas.microsoft.com/office/powerpoint/2010/main" val="106534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Distributed Transactions</a:t>
            </a:r>
            <a:endParaRPr lang="en-US" dirty="0">
              <a:effectLst/>
            </a:endParaRPr>
          </a:p>
        </p:txBody>
      </p:sp>
      <p:pic>
        <p:nvPicPr>
          <p:cNvPr id="6" name="Content Placeholder 5" descr="4812614015.eps"/>
          <p:cNvPicPr>
            <a:picLocks noGrp="1" noChangeAspect="1"/>
          </p:cNvPicPr>
          <p:nvPr>
            <p:ph idx="1"/>
          </p:nvPr>
        </p:nvPicPr>
        <p:blipFill>
          <a:blip r:embed="rId2" cstate="print">
            <a:extLst>
              <a:ext uri="{28A0092B-C50C-407E-A947-70E740481C1C}">
                <a14:useLocalDpi xmlns:a14="http://schemas.microsoft.com/office/drawing/2010/main"/>
              </a:ext>
            </a:extLst>
          </a:blip>
          <a:srcRect l="-4218" r="-4218"/>
          <a:stretch>
            <a:fillRect/>
          </a:stretch>
        </p:blipFill>
        <p:spPr/>
      </p:pic>
    </p:spTree>
    <p:extLst>
      <p:ext uri="{BB962C8B-B14F-4D97-AF65-F5344CB8AC3E}">
        <p14:creationId xmlns:p14="http://schemas.microsoft.com/office/powerpoint/2010/main" val="1333454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sp>
        <p:nvSpPr>
          <p:cNvPr id="3" name="Content Placeholder 2"/>
          <p:cNvSpPr>
            <a:spLocks noGrp="1"/>
          </p:cNvSpPr>
          <p:nvPr>
            <p:ph idx="1"/>
          </p:nvPr>
        </p:nvSpPr>
        <p:spPr>
          <a:xfrm>
            <a:off x="914400" y="1646237"/>
            <a:ext cx="7546032" cy="4525963"/>
          </a:xfrm>
        </p:spPr>
        <p:txBody>
          <a:bodyPr>
            <a:normAutofit/>
          </a:bodyPr>
          <a:lstStyle/>
          <a:p>
            <a:r>
              <a:rPr lang="en-US" dirty="0"/>
              <a:t> All of the SQL examples that you will use in this book are examples of </a:t>
            </a:r>
            <a:r>
              <a:rPr lang="en-US" b="1" dirty="0"/>
              <a:t>the Data Manipulation Language  </a:t>
            </a:r>
            <a:r>
              <a:rPr lang="en-US" dirty="0"/>
              <a:t>features of SQL, that is, SELECT , UPDATE , INSERT , and DELETE . </a:t>
            </a:r>
          </a:p>
          <a:p>
            <a:r>
              <a:rPr lang="en-US" dirty="0"/>
              <a:t>There is also a </a:t>
            </a:r>
            <a:r>
              <a:rPr lang="en-US" b="1" dirty="0"/>
              <a:t>Data Definition Language </a:t>
            </a:r>
            <a:r>
              <a:rPr lang="en-US" dirty="0"/>
              <a:t>(DDL)  in SQL, which is used for creating tables, modifying the structure of a table, deleting tables, and creating and deleting databases</a:t>
            </a:r>
          </a:p>
          <a:p>
            <a:r>
              <a:rPr lang="en-US" dirty="0"/>
              <a:t>While the book’s examples do not use these database administration statements within PHP, your instructor may, and you may find yourself using them indirectly within something like the </a:t>
            </a:r>
            <a:r>
              <a:rPr lang="en-US" dirty="0" err="1"/>
              <a:t>phpMyAdmin</a:t>
            </a:r>
            <a:r>
              <a:rPr lang="en-US" dirty="0"/>
              <a:t> management tool anyhow.</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Data Definition Statements</a:t>
            </a:r>
            <a:endParaRPr lang="en-US" dirty="0">
              <a:effectLst/>
            </a:endParaRPr>
          </a:p>
        </p:txBody>
      </p:sp>
    </p:spTree>
    <p:extLst>
      <p:ext uri="{BB962C8B-B14F-4D97-AF65-F5344CB8AC3E}">
        <p14:creationId xmlns:p14="http://schemas.microsoft.com/office/powerpoint/2010/main" val="1676455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a:t>
            </a:r>
          </a:p>
        </p:txBody>
      </p:sp>
      <p:pic>
        <p:nvPicPr>
          <p:cNvPr id="5" name="Content Placeholder 4" descr="4812614016.eps"/>
          <p:cNvPicPr>
            <a:picLocks noGrp="1" noChangeAspect="1"/>
          </p:cNvPicPr>
          <p:nvPr>
            <p:ph idx="1"/>
          </p:nvPr>
        </p:nvPicPr>
        <p:blipFill>
          <a:blip r:embed="rId2" cstate="print">
            <a:extLst>
              <a:ext uri="{28A0092B-C50C-407E-A947-70E740481C1C}">
                <a14:useLocalDpi xmlns:a14="http://schemas.microsoft.com/office/drawing/2010/main"/>
              </a:ext>
            </a:extLst>
          </a:blip>
          <a:srcRect t="-30123" b="-30123"/>
          <a:stretch>
            <a:fillRect/>
          </a:stretch>
        </p:blipFill>
        <p:spPr>
          <a:xfrm>
            <a:off x="914400" y="1294699"/>
            <a:ext cx="6897960" cy="4877502"/>
          </a:xfrm>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Database Indexes and Efficiency </a:t>
            </a:r>
            <a:endParaRPr lang="en-US" dirty="0">
              <a:effectLst/>
            </a:endParaRPr>
          </a:p>
        </p:txBody>
      </p:sp>
    </p:spTree>
    <p:extLst>
      <p:ext uri="{BB962C8B-B14F-4D97-AF65-F5344CB8AC3E}">
        <p14:creationId xmlns:p14="http://schemas.microsoft.com/office/powerpoint/2010/main" val="1197568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48880"/>
            <a:ext cx="685800" cy="1200329"/>
          </a:xfrm>
          <a:prstGeom prst="rect">
            <a:avLst/>
          </a:prstGeom>
          <a:noFill/>
        </p:spPr>
        <p:txBody>
          <a:bodyPr wrap="square" rtlCol="0">
            <a:spAutoFit/>
          </a:bodyPr>
          <a:lstStyle/>
          <a:p>
            <a:r>
              <a:rPr lang="en-US" sz="7200" dirty="0">
                <a:solidFill>
                  <a:srgbClr val="C88736"/>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bg1"/>
                </a:solidFill>
              </a:rPr>
              <a:t>Databases and Web Development </a:t>
            </a:r>
          </a:p>
        </p:txBody>
      </p:sp>
      <p:sp>
        <p:nvSpPr>
          <p:cNvPr id="27" name="TextBox 26"/>
          <p:cNvSpPr txBox="1"/>
          <p:nvPr/>
        </p:nvSpPr>
        <p:spPr>
          <a:xfrm>
            <a:off x="5508104" y="1249596"/>
            <a:ext cx="2520280" cy="523220"/>
          </a:xfrm>
          <a:prstGeom prst="rect">
            <a:avLst/>
          </a:prstGeom>
          <a:noFill/>
        </p:spPr>
        <p:txBody>
          <a:bodyPr wrap="square" rtlCol="0">
            <a:spAutoFit/>
          </a:bodyPr>
          <a:lstStyle/>
          <a:p>
            <a:r>
              <a:rPr lang="en-US" sz="2800" dirty="0">
                <a:solidFill>
                  <a:schemeClr val="bg1"/>
                </a:solidFill>
              </a:rPr>
              <a:t>SQL</a:t>
            </a:r>
          </a:p>
        </p:txBody>
      </p:sp>
      <p:sp>
        <p:nvSpPr>
          <p:cNvPr id="30" name="TextBox 29"/>
          <p:cNvSpPr txBox="1"/>
          <p:nvPr/>
        </p:nvSpPr>
        <p:spPr>
          <a:xfrm>
            <a:off x="1835696" y="2689756"/>
            <a:ext cx="2520280" cy="523220"/>
          </a:xfrm>
          <a:prstGeom prst="rect">
            <a:avLst/>
          </a:prstGeom>
          <a:noFill/>
        </p:spPr>
        <p:txBody>
          <a:bodyPr wrap="square" rtlCol="0">
            <a:spAutoFit/>
          </a:bodyPr>
          <a:lstStyle/>
          <a:p>
            <a:r>
              <a:rPr lang="en-US" sz="2800" dirty="0">
                <a:solidFill>
                  <a:srgbClr val="C88736"/>
                </a:solidFill>
              </a:rPr>
              <a:t>NoSQL</a:t>
            </a:r>
          </a:p>
        </p:txBody>
      </p:sp>
      <p:sp>
        <p:nvSpPr>
          <p:cNvPr id="32" name="TextBox 31"/>
          <p:cNvSpPr txBox="1"/>
          <p:nvPr/>
        </p:nvSpPr>
        <p:spPr>
          <a:xfrm>
            <a:off x="5508104" y="2708920"/>
            <a:ext cx="2520280" cy="523220"/>
          </a:xfrm>
          <a:prstGeom prst="rect">
            <a:avLst/>
          </a:prstGeom>
          <a:noFill/>
        </p:spPr>
        <p:txBody>
          <a:bodyPr wrap="square" rtlCol="0">
            <a:spAutoFit/>
          </a:bodyPr>
          <a:lstStyle/>
          <a:p>
            <a:r>
              <a:rPr lang="en-US" sz="2800" dirty="0">
                <a:solidFill>
                  <a:schemeClr val="bg1"/>
                </a:solidFill>
              </a:rPr>
              <a:t>Database 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a:solidFill>
                  <a:schemeClr val="bg1"/>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chemeClr val="bg1"/>
                </a:solidFill>
              </a:rPr>
              <a:t>Accessing MySQL in PHP </a:t>
            </a:r>
          </a:p>
          <a:p>
            <a:endParaRPr lang="en-US" sz="2800" dirty="0">
              <a:solidFill>
                <a:schemeClr val="bg1"/>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chemeClr val="bg1"/>
                </a:solidFill>
              </a:rPr>
              <a:t>Case Study Schemas </a:t>
            </a:r>
          </a:p>
          <a:p>
            <a:endParaRPr lang="en-US" sz="2800" dirty="0">
              <a:solidFill>
                <a:schemeClr val="bg1"/>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700" dirty="0">
                <a:solidFill>
                  <a:schemeClr val="bg1"/>
                </a:solidFill>
              </a:rPr>
              <a:t>Sample Database Techniques</a:t>
            </a:r>
          </a:p>
        </p:txBody>
      </p:sp>
    </p:spTree>
    <p:extLst>
      <p:ext uri="{BB962C8B-B14F-4D97-AF65-F5344CB8AC3E}">
        <p14:creationId xmlns:p14="http://schemas.microsoft.com/office/powerpoint/2010/main" val="3955085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NoSQL</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A different way of thinking</a:t>
            </a:r>
            <a:endParaRPr lang="en-US" dirty="0">
              <a:effectLst/>
            </a:endParaRPr>
          </a:p>
        </p:txBody>
      </p:sp>
      <p:pic>
        <p:nvPicPr>
          <p:cNvPr id="6" name="Content Placeholder 5" descr="4812614017.ai"/>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971" t="33377" r="10471" b="12507"/>
          <a:stretch/>
        </p:blipFill>
        <p:spPr>
          <a:xfrm>
            <a:off x="1043608" y="1268760"/>
            <a:ext cx="6325261" cy="5238713"/>
          </a:xfrm>
        </p:spPr>
      </p:pic>
    </p:spTree>
    <p:extLst>
      <p:ext uri="{BB962C8B-B14F-4D97-AF65-F5344CB8AC3E}">
        <p14:creationId xmlns:p14="http://schemas.microsoft.com/office/powerpoint/2010/main" val="4034659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NoSQL</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Key-value stores </a:t>
            </a:r>
            <a:r>
              <a:rPr lang="en-US" dirty="0"/>
              <a:t>alone are very simplistic in that each record consists of one key and one value (i.e., is, they are analogous to PHP arrays).</a:t>
            </a:r>
          </a:p>
          <a:p>
            <a:pPr marL="342900" indent="-342900">
              <a:buFont typeface="Arial"/>
              <a:buChar char="•"/>
            </a:pPr>
            <a:r>
              <a:rPr lang="en-US" dirty="0"/>
              <a:t>fast retrieval through means such as a hash function</a:t>
            </a:r>
          </a:p>
          <a:p>
            <a:pPr marL="342900" indent="-342900">
              <a:buFont typeface="Arial"/>
              <a:buChar char="•"/>
            </a:pPr>
            <a:r>
              <a:rPr lang="en-US" dirty="0"/>
              <a:t>No need for indexes</a:t>
            </a:r>
          </a:p>
          <a:p>
            <a:endParaRPr lang="en-US" dirty="0"/>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Key-Value Stores </a:t>
            </a:r>
            <a:endParaRPr lang="en-US" dirty="0">
              <a:effectLst/>
            </a:endParaRPr>
          </a:p>
        </p:txBody>
      </p:sp>
    </p:spTree>
    <p:extLst>
      <p:ext uri="{BB962C8B-B14F-4D97-AF65-F5344CB8AC3E}">
        <p14:creationId xmlns:p14="http://schemas.microsoft.com/office/powerpoint/2010/main" val="1095841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NoSQL</a:t>
            </a:r>
          </a:p>
        </p:txBody>
      </p:sp>
      <p:sp>
        <p:nvSpPr>
          <p:cNvPr id="3" name="Content Placeholder 2"/>
          <p:cNvSpPr>
            <a:spLocks noGrp="1"/>
          </p:cNvSpPr>
          <p:nvPr>
            <p:ph idx="1"/>
          </p:nvPr>
        </p:nvSpPr>
        <p:spPr/>
        <p:txBody>
          <a:bodyPr/>
          <a:lstStyle/>
          <a:p>
            <a:r>
              <a:rPr lang="en-US" b="1" dirty="0"/>
              <a:t>Document Stores </a:t>
            </a:r>
            <a:r>
              <a:rPr lang="en-US" dirty="0"/>
              <a:t>associate keys with values, but unlike key-value stores, they call that value a  </a:t>
            </a:r>
            <a:r>
              <a:rPr lang="en-US" b="1" dirty="0"/>
              <a:t>document</a:t>
            </a:r>
            <a:r>
              <a:rPr lang="en-US" dirty="0"/>
              <a:t>.</a:t>
            </a:r>
          </a:p>
          <a:p>
            <a:endParaRPr lang="en-US" dirty="0"/>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Document Stores </a:t>
            </a:r>
            <a:endParaRPr lang="en-US" dirty="0">
              <a:effectLst/>
            </a:endParaRPr>
          </a:p>
        </p:txBody>
      </p:sp>
      <p:pic>
        <p:nvPicPr>
          <p:cNvPr id="5" name="Content Placeholder 5" descr="4812614017.ai"/>
          <p:cNvPicPr>
            <a:picLocks noChangeAspect="1"/>
          </p:cNvPicPr>
          <p:nvPr/>
        </p:nvPicPr>
        <p:blipFill rotWithShape="1">
          <a:blip r:embed="rId2" cstate="print">
            <a:extLst>
              <a:ext uri="{28A0092B-C50C-407E-A947-70E740481C1C}">
                <a14:useLocalDpi xmlns:a14="http://schemas.microsoft.com/office/drawing/2010/main"/>
              </a:ext>
            </a:extLst>
          </a:blip>
          <a:srcRect l="4971" t="62706" r="10471" b="12507"/>
          <a:stretch/>
        </p:blipFill>
        <p:spPr>
          <a:xfrm>
            <a:off x="506421" y="2924944"/>
            <a:ext cx="9300880" cy="3528392"/>
          </a:xfrm>
          <a:prstGeom prst="rect">
            <a:avLst/>
          </a:prstGeom>
        </p:spPr>
      </p:pic>
    </p:spTree>
    <p:extLst>
      <p:ext uri="{BB962C8B-B14F-4D97-AF65-F5344CB8AC3E}">
        <p14:creationId xmlns:p14="http://schemas.microsoft.com/office/powerpoint/2010/main" val="937927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NoSQL</a:t>
            </a:r>
          </a:p>
        </p:txBody>
      </p:sp>
      <p:pic>
        <p:nvPicPr>
          <p:cNvPr id="5" name="Content Placeholder 4" descr="4812614018.ai"/>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8594" t="28870" r="13095" b="27543"/>
          <a:stretch/>
        </p:blipFill>
        <p:spPr>
          <a:xfrm>
            <a:off x="971600" y="1223476"/>
            <a:ext cx="6552728" cy="5410758"/>
          </a:xfrm>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Column Stores </a:t>
            </a:r>
            <a:endParaRPr lang="en-US" dirty="0">
              <a:effectLst/>
            </a:endParaRPr>
          </a:p>
        </p:txBody>
      </p:sp>
    </p:spTree>
    <p:extLst>
      <p:ext uri="{BB962C8B-B14F-4D97-AF65-F5344CB8AC3E}">
        <p14:creationId xmlns:p14="http://schemas.microsoft.com/office/powerpoint/2010/main" val="1219389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 cont.</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9</a:t>
            </a:r>
          </a:p>
        </p:txBody>
      </p:sp>
      <p:sp>
        <p:nvSpPr>
          <p:cNvPr id="2" name="TextBox 1"/>
          <p:cNvSpPr txBox="1"/>
          <p:nvPr/>
        </p:nvSpPr>
        <p:spPr>
          <a:xfrm>
            <a:off x="1763688" y="1268760"/>
            <a:ext cx="2520280" cy="461665"/>
          </a:xfrm>
          <a:prstGeom prst="rect">
            <a:avLst/>
          </a:prstGeom>
          <a:noFill/>
        </p:spPr>
        <p:txBody>
          <a:bodyPr wrap="square" rtlCol="0">
            <a:spAutoFit/>
          </a:bodyPr>
          <a:lstStyle/>
          <a:p>
            <a:r>
              <a:rPr lang="en-US" sz="2400" dirty="0">
                <a:solidFill>
                  <a:schemeClr val="bg1"/>
                </a:solidFill>
              </a:rPr>
              <a:t>Summary</a:t>
            </a:r>
          </a:p>
        </p:txBody>
      </p:sp>
    </p:spTree>
    <p:extLst>
      <p:ext uri="{BB962C8B-B14F-4D97-AF65-F5344CB8AC3E}">
        <p14:creationId xmlns:p14="http://schemas.microsoft.com/office/powerpoint/2010/main" val="1069896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4888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rgbClr val="C88736"/>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bg1"/>
                </a:solidFill>
              </a:rPr>
              <a:t>Databases and Web Development </a:t>
            </a:r>
          </a:p>
        </p:txBody>
      </p:sp>
      <p:sp>
        <p:nvSpPr>
          <p:cNvPr id="27" name="TextBox 26"/>
          <p:cNvSpPr txBox="1"/>
          <p:nvPr/>
        </p:nvSpPr>
        <p:spPr>
          <a:xfrm>
            <a:off x="5508104" y="1249596"/>
            <a:ext cx="2520280" cy="523220"/>
          </a:xfrm>
          <a:prstGeom prst="rect">
            <a:avLst/>
          </a:prstGeom>
          <a:noFill/>
        </p:spPr>
        <p:txBody>
          <a:bodyPr wrap="square" rtlCol="0">
            <a:spAutoFit/>
          </a:bodyPr>
          <a:lstStyle/>
          <a:p>
            <a:r>
              <a:rPr lang="en-US" sz="2800" dirty="0">
                <a:solidFill>
                  <a:schemeClr val="bg1"/>
                </a:solidFill>
              </a:rPr>
              <a:t>SQL</a:t>
            </a:r>
          </a:p>
        </p:txBody>
      </p:sp>
      <p:sp>
        <p:nvSpPr>
          <p:cNvPr id="30" name="TextBox 29"/>
          <p:cNvSpPr txBox="1"/>
          <p:nvPr/>
        </p:nvSpPr>
        <p:spPr>
          <a:xfrm>
            <a:off x="1835696" y="2689756"/>
            <a:ext cx="2520280" cy="523220"/>
          </a:xfrm>
          <a:prstGeom prst="rect">
            <a:avLst/>
          </a:prstGeom>
          <a:noFill/>
        </p:spPr>
        <p:txBody>
          <a:bodyPr wrap="square" rtlCol="0">
            <a:spAutoFit/>
          </a:bodyPr>
          <a:lstStyle/>
          <a:p>
            <a:r>
              <a:rPr lang="en-US" sz="2800" dirty="0">
                <a:solidFill>
                  <a:schemeClr val="bg1"/>
                </a:solidFill>
              </a:rPr>
              <a:t>NoSQL</a:t>
            </a:r>
          </a:p>
        </p:txBody>
      </p:sp>
      <p:sp>
        <p:nvSpPr>
          <p:cNvPr id="32" name="TextBox 31"/>
          <p:cNvSpPr txBox="1"/>
          <p:nvPr/>
        </p:nvSpPr>
        <p:spPr>
          <a:xfrm>
            <a:off x="5508104" y="2708920"/>
            <a:ext cx="2520280" cy="523220"/>
          </a:xfrm>
          <a:prstGeom prst="rect">
            <a:avLst/>
          </a:prstGeom>
          <a:noFill/>
        </p:spPr>
        <p:txBody>
          <a:bodyPr wrap="square" rtlCol="0">
            <a:spAutoFit/>
          </a:bodyPr>
          <a:lstStyle/>
          <a:p>
            <a:r>
              <a:rPr lang="en-US" sz="2800" dirty="0">
                <a:solidFill>
                  <a:srgbClr val="C88736"/>
                </a:solidFill>
              </a:rPr>
              <a:t>Database 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a:solidFill>
                  <a:schemeClr val="bg1"/>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chemeClr val="bg1"/>
                </a:solidFill>
              </a:rPr>
              <a:t>Accessing MySQL in PHP </a:t>
            </a:r>
          </a:p>
          <a:p>
            <a:endParaRPr lang="en-US" sz="2800" dirty="0">
              <a:solidFill>
                <a:schemeClr val="bg1"/>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chemeClr val="bg1"/>
                </a:solidFill>
              </a:rPr>
              <a:t>Case Study Schemas </a:t>
            </a:r>
          </a:p>
          <a:p>
            <a:endParaRPr lang="en-US" sz="2800" dirty="0">
              <a:solidFill>
                <a:schemeClr val="bg1"/>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700" dirty="0">
                <a:solidFill>
                  <a:schemeClr val="bg1"/>
                </a:solidFill>
              </a:rPr>
              <a:t>Sample Database Techniques</a:t>
            </a:r>
          </a:p>
        </p:txBody>
      </p:sp>
    </p:spTree>
    <p:extLst>
      <p:ext uri="{BB962C8B-B14F-4D97-AF65-F5344CB8AC3E}">
        <p14:creationId xmlns:p14="http://schemas.microsoft.com/office/powerpoint/2010/main" val="3955085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Database APIs </a:t>
            </a:r>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b="1" dirty="0"/>
              <a:t>MySQL extension</a:t>
            </a:r>
            <a:r>
              <a:rPr lang="en-US" dirty="0"/>
              <a:t>. This was the original extension to PHP for working with MySQL and has been replaced with the newer </a:t>
            </a:r>
            <a:r>
              <a:rPr lang="en-US" dirty="0" err="1"/>
              <a:t>mysqli</a:t>
            </a:r>
            <a:r>
              <a:rPr lang="en-US" dirty="0"/>
              <a:t> extension. </a:t>
            </a:r>
          </a:p>
          <a:p>
            <a:pPr marL="342900" indent="-342900">
              <a:buFont typeface="Arial"/>
              <a:buChar char="•"/>
            </a:pPr>
            <a:r>
              <a:rPr lang="en-US" b="1" dirty="0" err="1"/>
              <a:t>mysqli</a:t>
            </a:r>
            <a:r>
              <a:rPr lang="en-US" b="1" dirty="0"/>
              <a:t> extension</a:t>
            </a:r>
            <a:r>
              <a:rPr lang="en-US" dirty="0"/>
              <a:t>. This extension provides  both a procedural and an object-oriented approach. This extension also supports most of the latest features of MySQL.</a:t>
            </a:r>
          </a:p>
          <a:p>
            <a:pPr marL="342900" indent="-342900">
              <a:buFont typeface="Arial"/>
              <a:buChar char="•"/>
            </a:pPr>
            <a:r>
              <a:rPr lang="en-US" b="1" dirty="0"/>
              <a:t>PHP data objects (PDOs)</a:t>
            </a:r>
            <a:r>
              <a:rPr lang="en-US" dirty="0"/>
              <a:t>. provides an abstraction layer that with the appropriate drivers can be used with any database, and not just MySQL databases. However, it is not able to make use of all the latest features of MySQL.</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PHP MySQL APIs </a:t>
            </a:r>
            <a:endParaRPr lang="en-US" dirty="0">
              <a:effectLst/>
            </a:endParaRPr>
          </a:p>
        </p:txBody>
      </p:sp>
    </p:spTree>
    <p:extLst>
      <p:ext uri="{BB962C8B-B14F-4D97-AF65-F5344CB8AC3E}">
        <p14:creationId xmlns:p14="http://schemas.microsoft.com/office/powerpoint/2010/main" val="1299440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Database APIs </a:t>
            </a:r>
          </a:p>
        </p:txBody>
      </p:sp>
      <p:sp>
        <p:nvSpPr>
          <p:cNvPr id="3" name="Content Placeholder 2"/>
          <p:cNvSpPr>
            <a:spLocks noGrp="1"/>
          </p:cNvSpPr>
          <p:nvPr>
            <p:ph idx="1"/>
          </p:nvPr>
        </p:nvSpPr>
        <p:spPr/>
        <p:txBody>
          <a:bodyPr/>
          <a:lstStyle/>
          <a:p>
            <a:r>
              <a:rPr lang="en-US" dirty="0"/>
              <a:t>While PDO is unable to take advantage of some features of MySQL, there is a lot of merit to the fact that PDO can create database-independent PHP code</a:t>
            </a:r>
          </a:p>
          <a:p>
            <a:pPr marL="342900" indent="-342900">
              <a:buFont typeface="Arial"/>
              <a:buChar char="•"/>
            </a:pPr>
            <a:r>
              <a:rPr lang="en-US" dirty="0"/>
              <a:t>Like many things in the web world, there is no single best choice.</a:t>
            </a:r>
          </a:p>
          <a:p>
            <a:pPr marL="342900" indent="-342900">
              <a:buFont typeface="Arial"/>
              <a:buChar char="•"/>
            </a:pPr>
            <a:r>
              <a:rPr lang="en-US" dirty="0"/>
              <a:t>As the chapter (and book) proceed, we will standardize on the object-oriented, database-independent PDO approach.</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Deciding on a Database API </a:t>
            </a:r>
            <a:endParaRPr lang="en-US" dirty="0">
              <a:effectLst/>
            </a:endParaRPr>
          </a:p>
        </p:txBody>
      </p:sp>
    </p:spTree>
    <p:extLst>
      <p:ext uri="{BB962C8B-B14F-4D97-AF65-F5344CB8AC3E}">
        <p14:creationId xmlns:p14="http://schemas.microsoft.com/office/powerpoint/2010/main" val="44037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4888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rgbClr val="C88736"/>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bg1"/>
                </a:solidFill>
              </a:rPr>
              <a:t>Databases and Web Development </a:t>
            </a:r>
          </a:p>
        </p:txBody>
      </p:sp>
      <p:sp>
        <p:nvSpPr>
          <p:cNvPr id="27" name="TextBox 26"/>
          <p:cNvSpPr txBox="1"/>
          <p:nvPr/>
        </p:nvSpPr>
        <p:spPr>
          <a:xfrm>
            <a:off x="5508104" y="1249596"/>
            <a:ext cx="2520280" cy="523220"/>
          </a:xfrm>
          <a:prstGeom prst="rect">
            <a:avLst/>
          </a:prstGeom>
          <a:noFill/>
        </p:spPr>
        <p:txBody>
          <a:bodyPr wrap="square" rtlCol="0">
            <a:spAutoFit/>
          </a:bodyPr>
          <a:lstStyle/>
          <a:p>
            <a:r>
              <a:rPr lang="en-US" sz="2800" dirty="0">
                <a:solidFill>
                  <a:schemeClr val="bg1"/>
                </a:solidFill>
              </a:rPr>
              <a:t>SQL</a:t>
            </a:r>
          </a:p>
        </p:txBody>
      </p:sp>
      <p:sp>
        <p:nvSpPr>
          <p:cNvPr id="30" name="TextBox 29"/>
          <p:cNvSpPr txBox="1"/>
          <p:nvPr/>
        </p:nvSpPr>
        <p:spPr>
          <a:xfrm>
            <a:off x="1835696" y="2689756"/>
            <a:ext cx="2520280" cy="523220"/>
          </a:xfrm>
          <a:prstGeom prst="rect">
            <a:avLst/>
          </a:prstGeom>
          <a:noFill/>
        </p:spPr>
        <p:txBody>
          <a:bodyPr wrap="square" rtlCol="0">
            <a:spAutoFit/>
          </a:bodyPr>
          <a:lstStyle/>
          <a:p>
            <a:r>
              <a:rPr lang="en-US" sz="2800" dirty="0">
                <a:solidFill>
                  <a:schemeClr val="bg1"/>
                </a:solidFill>
              </a:rPr>
              <a:t>NoSQL</a:t>
            </a:r>
          </a:p>
        </p:txBody>
      </p:sp>
      <p:sp>
        <p:nvSpPr>
          <p:cNvPr id="32" name="TextBox 31"/>
          <p:cNvSpPr txBox="1"/>
          <p:nvPr/>
        </p:nvSpPr>
        <p:spPr>
          <a:xfrm>
            <a:off x="5508104" y="2708920"/>
            <a:ext cx="2520280" cy="523220"/>
          </a:xfrm>
          <a:prstGeom prst="rect">
            <a:avLst/>
          </a:prstGeom>
          <a:noFill/>
        </p:spPr>
        <p:txBody>
          <a:bodyPr wrap="square" rtlCol="0">
            <a:spAutoFit/>
          </a:bodyPr>
          <a:lstStyle/>
          <a:p>
            <a:r>
              <a:rPr lang="en-US" sz="2800" dirty="0">
                <a:solidFill>
                  <a:schemeClr val="bg1"/>
                </a:solidFill>
              </a:rPr>
              <a:t>Database 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dirty="0">
                <a:solidFill>
                  <a:srgbClr val="C88736"/>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chemeClr val="bg1"/>
                </a:solidFill>
              </a:rPr>
              <a:t>Accessing MySQL in PHP </a:t>
            </a:r>
          </a:p>
          <a:p>
            <a:endParaRPr lang="en-US" sz="2800" dirty="0">
              <a:solidFill>
                <a:schemeClr val="bg1"/>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chemeClr val="bg1"/>
                </a:solidFill>
              </a:rPr>
              <a:t>Case Study Schemas </a:t>
            </a:r>
          </a:p>
          <a:p>
            <a:endParaRPr lang="en-US" sz="2800" dirty="0">
              <a:solidFill>
                <a:schemeClr val="bg1"/>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700" dirty="0">
                <a:solidFill>
                  <a:schemeClr val="bg1"/>
                </a:solidFill>
              </a:rPr>
              <a:t>Sample Database Techniques</a:t>
            </a:r>
          </a:p>
        </p:txBody>
      </p:sp>
    </p:spTree>
    <p:extLst>
      <p:ext uri="{BB962C8B-B14F-4D97-AF65-F5344CB8AC3E}">
        <p14:creationId xmlns:p14="http://schemas.microsoft.com/office/powerpoint/2010/main" val="3955085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Managing a MySQL Database </a:t>
            </a:r>
          </a:p>
        </p:txBody>
      </p:sp>
      <p:pic>
        <p:nvPicPr>
          <p:cNvPr id="5" name="Content Placeholder 4" descr="4812614019.eps"/>
          <p:cNvPicPr>
            <a:picLocks noGrp="1" noChangeAspect="1"/>
          </p:cNvPicPr>
          <p:nvPr>
            <p:ph idx="1"/>
          </p:nvPr>
        </p:nvPicPr>
        <p:blipFill>
          <a:blip r:embed="rId2">
            <a:extLst>
              <a:ext uri="{28A0092B-C50C-407E-A947-70E740481C1C}">
                <a14:useLocalDpi xmlns:a14="http://schemas.microsoft.com/office/drawing/2010/main" val="0"/>
              </a:ext>
            </a:extLst>
          </a:blip>
          <a:srcRect l="-43603" r="-43603"/>
          <a:stretch>
            <a:fillRect/>
          </a:stretch>
        </p:blipFill>
        <p:spPr/>
      </p:pic>
      <p:sp>
        <p:nvSpPr>
          <p:cNvPr id="4" name="Content Placeholder 3"/>
          <p:cNvSpPr>
            <a:spLocks noGrp="1"/>
          </p:cNvSpPr>
          <p:nvPr>
            <p:ph sz="quarter" idx="13"/>
          </p:nvPr>
        </p:nvSpPr>
        <p:spPr/>
        <p:txBody>
          <a:bodyPr>
            <a:normAutofit lnSpcReduction="10000"/>
          </a:bodyPr>
          <a:lstStyle/>
          <a:p>
            <a:r>
              <a:rPr lang="en-US" dirty="0"/>
              <a:t>Command-Line Interface </a:t>
            </a:r>
          </a:p>
        </p:txBody>
      </p:sp>
    </p:spTree>
    <p:extLst>
      <p:ext uri="{BB962C8B-B14F-4D97-AF65-F5344CB8AC3E}">
        <p14:creationId xmlns:p14="http://schemas.microsoft.com/office/powerpoint/2010/main" val="2018629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Managing a MySQL Database </a:t>
            </a:r>
          </a:p>
        </p:txBody>
      </p:sp>
      <p:sp>
        <p:nvSpPr>
          <p:cNvPr id="4" name="Content Placeholder 3"/>
          <p:cNvSpPr>
            <a:spLocks noGrp="1"/>
          </p:cNvSpPr>
          <p:nvPr>
            <p:ph sz="quarter" idx="13"/>
          </p:nvPr>
        </p:nvSpPr>
        <p:spPr/>
        <p:txBody>
          <a:bodyPr>
            <a:normAutofit lnSpcReduction="10000"/>
          </a:bodyPr>
          <a:lstStyle/>
          <a:p>
            <a:r>
              <a:rPr lang="en-US" dirty="0"/>
              <a:t>Command-Line Interface </a:t>
            </a:r>
          </a:p>
        </p:txBody>
      </p:sp>
      <p:sp>
        <p:nvSpPr>
          <p:cNvPr id="3" name="Content Placeholder 2"/>
          <p:cNvSpPr>
            <a:spLocks noGrp="1"/>
          </p:cNvSpPr>
          <p:nvPr>
            <p:ph idx="1"/>
          </p:nvPr>
        </p:nvSpPr>
        <p:spPr>
          <a:xfrm>
            <a:off x="914400" y="1646237"/>
            <a:ext cx="7330008" cy="4525963"/>
          </a:xfrm>
        </p:spPr>
        <p:txBody>
          <a:bodyPr>
            <a:normAutofit/>
          </a:bodyPr>
          <a:lstStyle/>
          <a:p>
            <a:r>
              <a:rPr lang="en-US" dirty="0"/>
              <a:t> To launch an interactive MySQL command-line session, you must specify the host, username, and database name to connect to as shown below:</a:t>
            </a:r>
          </a:p>
          <a:p>
            <a:r>
              <a:rPr lang="hr-HR" b="1" dirty="0"/>
              <a:t>mysql -h 192.168.1.14 -u bookUser </a:t>
            </a:r>
            <a:r>
              <a:rPr lang="mr-IN" b="1" dirty="0"/>
              <a:t>–</a:t>
            </a:r>
            <a:r>
              <a:rPr lang="hr-HR" b="1" dirty="0"/>
              <a:t>p</a:t>
            </a:r>
          </a:p>
          <a:p>
            <a:r>
              <a:rPr lang="en-US" dirty="0"/>
              <a:t>To import commands from a file called </a:t>
            </a:r>
            <a:r>
              <a:rPr lang="en-US" dirty="0" err="1"/>
              <a:t>commands.sql</a:t>
            </a:r>
            <a:r>
              <a:rPr lang="en-US" dirty="0"/>
              <a:t> , for example, we would use the &lt;  operation:</a:t>
            </a:r>
          </a:p>
          <a:p>
            <a:r>
              <a:rPr lang="en-US" b="1" dirty="0" err="1"/>
              <a:t>mysql</a:t>
            </a:r>
            <a:r>
              <a:rPr lang="en-US" b="1" dirty="0"/>
              <a:t> –h 192.168.1.14 –u </a:t>
            </a:r>
            <a:r>
              <a:rPr lang="en-US" b="1" dirty="0" err="1"/>
              <a:t>bookUser</a:t>
            </a:r>
            <a:r>
              <a:rPr lang="en-US" b="1" dirty="0"/>
              <a:t> –p &lt; </a:t>
            </a:r>
            <a:r>
              <a:rPr lang="en-US" b="1" dirty="0" err="1"/>
              <a:t>commands.sql</a:t>
            </a:r>
            <a:endParaRPr lang="hr-HR" b="1" dirty="0"/>
          </a:p>
          <a:p>
            <a:endParaRPr lang="en-US" dirty="0"/>
          </a:p>
        </p:txBody>
      </p:sp>
    </p:spTree>
    <p:extLst>
      <p:ext uri="{BB962C8B-B14F-4D97-AF65-F5344CB8AC3E}">
        <p14:creationId xmlns:p14="http://schemas.microsoft.com/office/powerpoint/2010/main" val="1495641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Managing a MySQL Database </a:t>
            </a:r>
          </a:p>
        </p:txBody>
      </p:sp>
      <p:pic>
        <p:nvPicPr>
          <p:cNvPr id="5" name="Content Placeholder 4" descr="4812614020.eps"/>
          <p:cNvPicPr>
            <a:picLocks noGrp="1" noChangeAspect="1"/>
          </p:cNvPicPr>
          <p:nvPr>
            <p:ph idx="1"/>
          </p:nvPr>
        </p:nvPicPr>
        <p:blipFill>
          <a:blip r:embed="rId2">
            <a:extLst>
              <a:ext uri="{28A0092B-C50C-407E-A947-70E740481C1C}">
                <a14:useLocalDpi xmlns:a14="http://schemas.microsoft.com/office/drawing/2010/main" val="0"/>
              </a:ext>
            </a:extLst>
          </a:blip>
          <a:srcRect t="-14236" b="-14236"/>
          <a:stretch>
            <a:fillRect/>
          </a:stretch>
        </p:blipFill>
        <p:spPr/>
      </p:pic>
      <p:sp>
        <p:nvSpPr>
          <p:cNvPr id="4" name="Content Placeholder 3"/>
          <p:cNvSpPr>
            <a:spLocks noGrp="1"/>
          </p:cNvSpPr>
          <p:nvPr>
            <p:ph sz="quarter" idx="13"/>
          </p:nvPr>
        </p:nvSpPr>
        <p:spPr/>
        <p:txBody>
          <a:bodyPr>
            <a:normAutofit lnSpcReduction="10000"/>
          </a:bodyPr>
          <a:lstStyle/>
          <a:p>
            <a:r>
              <a:rPr lang="en-US" sz="1500" kern="1200" dirty="0" err="1">
                <a:solidFill>
                  <a:schemeClr val="tx1"/>
                </a:solidFill>
                <a:effectLst/>
                <a:latin typeface="Rockwell" pitchFamily="18" charset="0"/>
                <a:ea typeface="+mn-ea"/>
                <a:cs typeface="+mn-cs"/>
              </a:rPr>
              <a:t>phpMyAdmin</a:t>
            </a:r>
            <a:r>
              <a:rPr lang="en-US" sz="1500" kern="1200" dirty="0">
                <a:solidFill>
                  <a:schemeClr val="tx1"/>
                </a:solidFill>
                <a:effectLst/>
                <a:latin typeface="Rockwell" pitchFamily="18" charset="0"/>
                <a:ea typeface="+mn-ea"/>
                <a:cs typeface="+mn-cs"/>
              </a:rPr>
              <a:t> </a:t>
            </a:r>
            <a:endParaRPr lang="en-US" dirty="0"/>
          </a:p>
        </p:txBody>
      </p:sp>
    </p:spTree>
    <p:extLst>
      <p:ext uri="{BB962C8B-B14F-4D97-AF65-F5344CB8AC3E}">
        <p14:creationId xmlns:p14="http://schemas.microsoft.com/office/powerpoint/2010/main" val="187303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Managing a MySQL Database </a:t>
            </a:r>
          </a:p>
        </p:txBody>
      </p:sp>
      <p:pic>
        <p:nvPicPr>
          <p:cNvPr id="5" name="Content Placeholder 4" descr="4812614021.tif"/>
          <p:cNvPicPr>
            <a:picLocks noGrp="1" noChangeAspect="1"/>
          </p:cNvPicPr>
          <p:nvPr>
            <p:ph idx="1"/>
          </p:nvPr>
        </p:nvPicPr>
        <p:blipFill>
          <a:blip r:embed="rId2">
            <a:extLst>
              <a:ext uri="{28A0092B-C50C-407E-A947-70E740481C1C}">
                <a14:useLocalDpi xmlns:a14="http://schemas.microsoft.com/office/drawing/2010/main" val="0"/>
              </a:ext>
            </a:extLst>
          </a:blip>
          <a:srcRect t="-17052" b="-17052"/>
          <a:stretch>
            <a:fillRect/>
          </a:stretch>
        </p:blipFill>
        <p:spPr>
          <a:xfrm>
            <a:off x="914400" y="785535"/>
            <a:ext cx="7618040" cy="5386665"/>
          </a:xfrm>
        </p:spPr>
      </p:pic>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MySQL Workbench </a:t>
            </a:r>
            <a:endParaRPr lang="en-US" dirty="0"/>
          </a:p>
        </p:txBody>
      </p:sp>
    </p:spTree>
    <p:extLst>
      <p:ext uri="{BB962C8B-B14F-4D97-AF65-F5344CB8AC3E}">
        <p14:creationId xmlns:p14="http://schemas.microsoft.com/office/powerpoint/2010/main" val="1950885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4888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rgbClr val="C88736"/>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bg1"/>
                </a:solidFill>
              </a:rPr>
              <a:t>Databases and Web Development </a:t>
            </a:r>
          </a:p>
        </p:txBody>
      </p:sp>
      <p:sp>
        <p:nvSpPr>
          <p:cNvPr id="27" name="TextBox 26"/>
          <p:cNvSpPr txBox="1"/>
          <p:nvPr/>
        </p:nvSpPr>
        <p:spPr>
          <a:xfrm>
            <a:off x="5508104" y="1249596"/>
            <a:ext cx="2520280" cy="523220"/>
          </a:xfrm>
          <a:prstGeom prst="rect">
            <a:avLst/>
          </a:prstGeom>
          <a:noFill/>
        </p:spPr>
        <p:txBody>
          <a:bodyPr wrap="square" rtlCol="0">
            <a:spAutoFit/>
          </a:bodyPr>
          <a:lstStyle/>
          <a:p>
            <a:r>
              <a:rPr lang="en-US" sz="2800" dirty="0">
                <a:solidFill>
                  <a:schemeClr val="bg1"/>
                </a:solidFill>
              </a:rPr>
              <a:t>SQL</a:t>
            </a:r>
          </a:p>
        </p:txBody>
      </p:sp>
      <p:sp>
        <p:nvSpPr>
          <p:cNvPr id="30" name="TextBox 29"/>
          <p:cNvSpPr txBox="1"/>
          <p:nvPr/>
        </p:nvSpPr>
        <p:spPr>
          <a:xfrm>
            <a:off x="1835696" y="2689756"/>
            <a:ext cx="2520280" cy="523220"/>
          </a:xfrm>
          <a:prstGeom prst="rect">
            <a:avLst/>
          </a:prstGeom>
          <a:noFill/>
        </p:spPr>
        <p:txBody>
          <a:bodyPr wrap="square" rtlCol="0">
            <a:spAutoFit/>
          </a:bodyPr>
          <a:lstStyle/>
          <a:p>
            <a:r>
              <a:rPr lang="en-US" sz="2800" dirty="0">
                <a:solidFill>
                  <a:schemeClr val="bg1"/>
                </a:solidFill>
              </a:rPr>
              <a:t>NoSQL</a:t>
            </a:r>
          </a:p>
        </p:txBody>
      </p:sp>
      <p:sp>
        <p:nvSpPr>
          <p:cNvPr id="32" name="TextBox 31"/>
          <p:cNvSpPr txBox="1"/>
          <p:nvPr/>
        </p:nvSpPr>
        <p:spPr>
          <a:xfrm>
            <a:off x="5508104" y="2708920"/>
            <a:ext cx="2520280" cy="523220"/>
          </a:xfrm>
          <a:prstGeom prst="rect">
            <a:avLst/>
          </a:prstGeom>
          <a:noFill/>
        </p:spPr>
        <p:txBody>
          <a:bodyPr wrap="square" rtlCol="0">
            <a:spAutoFit/>
          </a:bodyPr>
          <a:lstStyle/>
          <a:p>
            <a:r>
              <a:rPr lang="en-US" sz="2800" dirty="0">
                <a:solidFill>
                  <a:schemeClr val="bg1"/>
                </a:solidFill>
              </a:rPr>
              <a:t>Database 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a:solidFill>
                  <a:schemeClr val="bg1"/>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rgbClr val="C88736"/>
                </a:solidFill>
              </a:rPr>
              <a:t>Accessing MySQL in PHP </a:t>
            </a:r>
          </a:p>
          <a:p>
            <a:endParaRPr lang="en-US" sz="2800" dirty="0">
              <a:solidFill>
                <a:srgbClr val="C88736"/>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chemeClr val="bg1"/>
                </a:solidFill>
              </a:rPr>
              <a:t>Case Study Schemas </a:t>
            </a:r>
          </a:p>
          <a:p>
            <a:endParaRPr lang="en-US" sz="2800" dirty="0">
              <a:solidFill>
                <a:schemeClr val="bg1"/>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700" dirty="0">
                <a:solidFill>
                  <a:schemeClr val="bg1"/>
                </a:solidFill>
              </a:rPr>
              <a:t>Sample Database Techniques</a:t>
            </a:r>
          </a:p>
        </p:txBody>
      </p:sp>
    </p:spTree>
    <p:extLst>
      <p:ext uri="{BB962C8B-B14F-4D97-AF65-F5344CB8AC3E}">
        <p14:creationId xmlns:p14="http://schemas.microsoft.com/office/powerpoint/2010/main" val="3955085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p:txBody>
          <a:bodyPr/>
          <a:lstStyle/>
          <a:p>
            <a:r>
              <a:rPr lang="en-US" dirty="0"/>
              <a:t>1. Connect to the database.</a:t>
            </a:r>
          </a:p>
          <a:p>
            <a:r>
              <a:rPr lang="en-US" dirty="0"/>
              <a:t>2. Handle connection errors.</a:t>
            </a:r>
          </a:p>
          <a:p>
            <a:r>
              <a:rPr lang="en-US" dirty="0"/>
              <a:t>3. Execute the SQL query.</a:t>
            </a:r>
          </a:p>
          <a:p>
            <a:r>
              <a:rPr lang="en-US" dirty="0"/>
              <a:t>4. Process the results.</a:t>
            </a:r>
          </a:p>
          <a:p>
            <a:r>
              <a:rPr lang="en-US" dirty="0"/>
              <a:t>5. Free resources and close connection.</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Basic Connection Algorithm</a:t>
            </a:r>
            <a:endParaRPr lang="en-US" dirty="0">
              <a:effectLst/>
            </a:endParaRPr>
          </a:p>
        </p:txBody>
      </p:sp>
    </p:spTree>
    <p:extLst>
      <p:ext uri="{BB962C8B-B14F-4D97-AF65-F5344CB8AC3E}">
        <p14:creationId xmlns:p14="http://schemas.microsoft.com/office/powerpoint/2010/main" val="5692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rgbClr val="C88736"/>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4888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accent3"/>
                </a:solidFill>
              </a:rPr>
              <a:t>Databases and Web Development </a:t>
            </a:r>
          </a:p>
        </p:txBody>
      </p:sp>
      <p:sp>
        <p:nvSpPr>
          <p:cNvPr id="27" name="TextBox 26"/>
          <p:cNvSpPr txBox="1"/>
          <p:nvPr/>
        </p:nvSpPr>
        <p:spPr>
          <a:xfrm>
            <a:off x="5508104" y="1249596"/>
            <a:ext cx="2520280" cy="523220"/>
          </a:xfrm>
          <a:prstGeom prst="rect">
            <a:avLst/>
          </a:prstGeom>
          <a:noFill/>
        </p:spPr>
        <p:txBody>
          <a:bodyPr wrap="square" rtlCol="0">
            <a:spAutoFit/>
          </a:bodyPr>
          <a:lstStyle/>
          <a:p>
            <a:r>
              <a:rPr lang="en-US" sz="2800" dirty="0">
                <a:solidFill>
                  <a:schemeClr val="bg1"/>
                </a:solidFill>
              </a:rPr>
              <a:t>SQL</a:t>
            </a:r>
          </a:p>
        </p:txBody>
      </p:sp>
      <p:sp>
        <p:nvSpPr>
          <p:cNvPr id="30" name="TextBox 29"/>
          <p:cNvSpPr txBox="1"/>
          <p:nvPr/>
        </p:nvSpPr>
        <p:spPr>
          <a:xfrm>
            <a:off x="1835696" y="2689756"/>
            <a:ext cx="2520280" cy="523220"/>
          </a:xfrm>
          <a:prstGeom prst="rect">
            <a:avLst/>
          </a:prstGeom>
          <a:noFill/>
        </p:spPr>
        <p:txBody>
          <a:bodyPr wrap="square" rtlCol="0">
            <a:spAutoFit/>
          </a:bodyPr>
          <a:lstStyle/>
          <a:p>
            <a:r>
              <a:rPr lang="en-US" sz="2800" dirty="0">
                <a:solidFill>
                  <a:schemeClr val="bg1"/>
                </a:solidFill>
              </a:rPr>
              <a:t>NoSQL</a:t>
            </a:r>
          </a:p>
        </p:txBody>
      </p:sp>
      <p:sp>
        <p:nvSpPr>
          <p:cNvPr id="32" name="TextBox 31"/>
          <p:cNvSpPr txBox="1"/>
          <p:nvPr/>
        </p:nvSpPr>
        <p:spPr>
          <a:xfrm>
            <a:off x="5508104" y="2708920"/>
            <a:ext cx="2520280" cy="523220"/>
          </a:xfrm>
          <a:prstGeom prst="rect">
            <a:avLst/>
          </a:prstGeom>
          <a:noFill/>
        </p:spPr>
        <p:txBody>
          <a:bodyPr wrap="square" rtlCol="0">
            <a:spAutoFit/>
          </a:bodyPr>
          <a:lstStyle/>
          <a:p>
            <a:r>
              <a:rPr lang="en-US" sz="2800" dirty="0">
                <a:solidFill>
                  <a:schemeClr val="bg1"/>
                </a:solidFill>
              </a:rPr>
              <a:t>Database 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a:solidFill>
                  <a:schemeClr val="bg1"/>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chemeClr val="bg1"/>
                </a:solidFill>
              </a:rPr>
              <a:t>Accessing MySQL in PHP </a:t>
            </a:r>
          </a:p>
          <a:p>
            <a:endParaRPr lang="en-US" sz="2800" dirty="0">
              <a:solidFill>
                <a:schemeClr val="bg1"/>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chemeClr val="bg1"/>
                </a:solidFill>
              </a:rPr>
              <a:t>Case Study Schemas </a:t>
            </a:r>
          </a:p>
          <a:p>
            <a:endParaRPr lang="en-US" sz="2800" dirty="0">
              <a:solidFill>
                <a:schemeClr val="bg1"/>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700" dirty="0">
                <a:solidFill>
                  <a:schemeClr val="bg1"/>
                </a:solidFill>
              </a:rPr>
              <a:t>Sample Database Techniques</a:t>
            </a:r>
          </a:p>
        </p:txBody>
      </p:sp>
    </p:spTree>
    <p:extLst>
      <p:ext uri="{BB962C8B-B14F-4D97-AF65-F5344CB8AC3E}">
        <p14:creationId xmlns:p14="http://schemas.microsoft.com/office/powerpoint/2010/main" val="3955085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Basic Connection Algorithm</a:t>
            </a:r>
            <a:endParaRPr lang="en-US" dirty="0">
              <a:effectLst/>
            </a:endParaRPr>
          </a:p>
        </p:txBody>
      </p:sp>
      <p:pic>
        <p:nvPicPr>
          <p:cNvPr id="6" name="Content Placeholder 5" descr="4812614022.eps"/>
          <p:cNvPicPr>
            <a:picLocks noGrp="1" noChangeAspect="1"/>
          </p:cNvPicPr>
          <p:nvPr>
            <p:ph idx="1"/>
          </p:nvPr>
        </p:nvPicPr>
        <p:blipFill>
          <a:blip r:embed="rId2">
            <a:extLst>
              <a:ext uri="{28A0092B-C50C-407E-A947-70E740481C1C}">
                <a14:useLocalDpi xmlns:a14="http://schemas.microsoft.com/office/drawing/2010/main" val="0"/>
              </a:ext>
            </a:extLst>
          </a:blip>
          <a:srcRect l="-2835" r="-2835"/>
          <a:stretch>
            <a:fillRect/>
          </a:stretch>
        </p:blipFill>
        <p:spPr>
          <a:xfrm>
            <a:off x="914400" y="1345615"/>
            <a:ext cx="6825952" cy="4826585"/>
          </a:xfrm>
        </p:spPr>
      </p:pic>
    </p:spTree>
    <p:extLst>
      <p:ext uri="{BB962C8B-B14F-4D97-AF65-F5344CB8AC3E}">
        <p14:creationId xmlns:p14="http://schemas.microsoft.com/office/powerpoint/2010/main" val="950537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914400" y="1646237"/>
            <a:ext cx="7474024" cy="4525963"/>
          </a:xfrm>
        </p:spPr>
        <p:txBody>
          <a:bodyPr/>
          <a:lstStyle/>
          <a:p>
            <a:pPr>
              <a:spcAft>
                <a:spcPts val="0"/>
              </a:spcAft>
            </a:pPr>
            <a:r>
              <a:rPr lang="en-US" dirty="0"/>
              <a:t>// modify these variables for your installation</a:t>
            </a:r>
          </a:p>
          <a:p>
            <a:pPr>
              <a:spcAft>
                <a:spcPts val="0"/>
              </a:spcAft>
            </a:pPr>
            <a:r>
              <a:rPr lang="en-US" dirty="0"/>
              <a:t>$host = "</a:t>
            </a:r>
            <a:r>
              <a:rPr lang="en-US" dirty="0" err="1"/>
              <a:t>localhost</a:t>
            </a:r>
            <a:r>
              <a:rPr lang="en-US" dirty="0"/>
              <a:t>";</a:t>
            </a:r>
          </a:p>
          <a:p>
            <a:pPr>
              <a:spcAft>
                <a:spcPts val="0"/>
              </a:spcAft>
            </a:pPr>
            <a:r>
              <a:rPr lang="en-US" dirty="0"/>
              <a:t>$database = "</a:t>
            </a:r>
            <a:r>
              <a:rPr lang="en-US" dirty="0" err="1"/>
              <a:t>bookcrm</a:t>
            </a:r>
            <a:r>
              <a:rPr lang="en-US" dirty="0"/>
              <a:t>";</a:t>
            </a:r>
          </a:p>
          <a:p>
            <a:pPr>
              <a:spcAft>
                <a:spcPts val="0"/>
              </a:spcAft>
            </a:pPr>
            <a:r>
              <a:rPr lang="en-US" dirty="0"/>
              <a:t>$user = "</a:t>
            </a:r>
            <a:r>
              <a:rPr lang="en-US" dirty="0" err="1"/>
              <a:t>testuser</a:t>
            </a:r>
            <a:r>
              <a:rPr lang="en-US" dirty="0"/>
              <a:t>";</a:t>
            </a:r>
          </a:p>
          <a:p>
            <a:pPr>
              <a:spcAft>
                <a:spcPts val="0"/>
              </a:spcAft>
            </a:pPr>
            <a:r>
              <a:rPr lang="en-US" dirty="0"/>
              <a:t>$pass = "</a:t>
            </a:r>
            <a:r>
              <a:rPr lang="en-US" dirty="0" err="1"/>
              <a:t>mypassword</a:t>
            </a:r>
            <a:r>
              <a:rPr lang="en-US" dirty="0"/>
              <a:t>";</a:t>
            </a:r>
          </a:p>
          <a:p>
            <a:pPr>
              <a:spcAft>
                <a:spcPts val="0"/>
              </a:spcAft>
            </a:pPr>
            <a:r>
              <a:rPr lang="en-US" dirty="0"/>
              <a:t>$connection = </a:t>
            </a:r>
            <a:r>
              <a:rPr lang="en-US" dirty="0" err="1"/>
              <a:t>mysqli_connect</a:t>
            </a:r>
            <a:r>
              <a:rPr lang="en-US" dirty="0"/>
              <a:t>($host, $user, $pass, $database);</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Connecting to a Database  (</a:t>
            </a:r>
            <a:r>
              <a:rPr lang="en-US" sz="1500" kern="1200" dirty="0" err="1">
                <a:solidFill>
                  <a:schemeClr val="tx1"/>
                </a:solidFill>
                <a:effectLst/>
                <a:latin typeface="Rockwell" pitchFamily="18" charset="0"/>
                <a:ea typeface="+mn-ea"/>
                <a:cs typeface="+mn-cs"/>
              </a:rPr>
              <a:t>mysqli</a:t>
            </a:r>
            <a:r>
              <a:rPr lang="en-US" sz="1500" kern="1200" dirty="0">
                <a:solidFill>
                  <a:schemeClr val="tx1"/>
                </a:solidFill>
                <a:effectLst/>
                <a:latin typeface="Rockwell" pitchFamily="18" charset="0"/>
                <a:ea typeface="+mn-ea"/>
                <a:cs typeface="+mn-cs"/>
              </a:rPr>
              <a:t> </a:t>
            </a:r>
            <a:r>
              <a:rPr lang="en-US" sz="1500" kern="1200" dirty="0" err="1">
                <a:solidFill>
                  <a:schemeClr val="tx1"/>
                </a:solidFill>
                <a:effectLst/>
                <a:latin typeface="Rockwell" pitchFamily="18" charset="0"/>
                <a:ea typeface="+mn-ea"/>
                <a:cs typeface="+mn-cs"/>
              </a:rPr>
              <a:t>peocedural</a:t>
            </a:r>
            <a:r>
              <a:rPr lang="en-US" sz="1500" kern="1200" dirty="0">
                <a:solidFill>
                  <a:schemeClr val="tx1"/>
                </a:solidFill>
                <a:effectLst/>
                <a:latin typeface="Rockwell" pitchFamily="18" charset="0"/>
                <a:ea typeface="+mn-ea"/>
                <a:cs typeface="+mn-cs"/>
              </a:rPr>
              <a:t>)</a:t>
            </a:r>
            <a:endParaRPr lang="en-US" dirty="0">
              <a:effectLst/>
            </a:endParaRPr>
          </a:p>
        </p:txBody>
      </p:sp>
    </p:spTree>
    <p:extLst>
      <p:ext uri="{BB962C8B-B14F-4D97-AF65-F5344CB8AC3E}">
        <p14:creationId xmlns:p14="http://schemas.microsoft.com/office/powerpoint/2010/main" val="2270773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914400" y="1646237"/>
            <a:ext cx="7474024" cy="4525963"/>
          </a:xfrm>
        </p:spPr>
        <p:txBody>
          <a:bodyPr/>
          <a:lstStyle/>
          <a:p>
            <a:pPr>
              <a:spcAft>
                <a:spcPts val="0"/>
              </a:spcAft>
            </a:pPr>
            <a:r>
              <a:rPr lang="en-US" dirty="0"/>
              <a:t>// modify these variables for your installation</a:t>
            </a:r>
          </a:p>
          <a:p>
            <a:pPr>
              <a:spcAft>
                <a:spcPts val="0"/>
              </a:spcAft>
            </a:pPr>
            <a:r>
              <a:rPr lang="en-US" dirty="0"/>
              <a:t>$</a:t>
            </a:r>
            <a:r>
              <a:rPr lang="en-US" dirty="0" err="1"/>
              <a:t>connectionString</a:t>
            </a:r>
            <a:r>
              <a:rPr lang="en-US" dirty="0"/>
              <a:t> = "</a:t>
            </a:r>
            <a:r>
              <a:rPr lang="en-US" dirty="0" err="1"/>
              <a:t>mysql:host</a:t>
            </a:r>
            <a:r>
              <a:rPr lang="en-US" dirty="0"/>
              <a:t>=</a:t>
            </a:r>
            <a:r>
              <a:rPr lang="en-US" dirty="0" err="1"/>
              <a:t>localhost;dbname</a:t>
            </a:r>
            <a:r>
              <a:rPr lang="en-US" dirty="0"/>
              <a:t>=</a:t>
            </a:r>
            <a:r>
              <a:rPr lang="en-US" dirty="0" err="1"/>
              <a:t>bookcrm</a:t>
            </a:r>
            <a:r>
              <a:rPr lang="en-US" dirty="0"/>
              <a:t>";</a:t>
            </a:r>
          </a:p>
          <a:p>
            <a:pPr>
              <a:spcAft>
                <a:spcPts val="0"/>
              </a:spcAft>
            </a:pPr>
            <a:r>
              <a:rPr lang="en-US" dirty="0"/>
              <a:t>$user = "</a:t>
            </a:r>
            <a:r>
              <a:rPr lang="en-US" dirty="0" err="1"/>
              <a:t>testuser</a:t>
            </a:r>
            <a:r>
              <a:rPr lang="en-US" dirty="0"/>
              <a:t>";</a:t>
            </a:r>
          </a:p>
          <a:p>
            <a:pPr>
              <a:spcAft>
                <a:spcPts val="0"/>
              </a:spcAft>
            </a:pPr>
            <a:r>
              <a:rPr lang="en-US" dirty="0"/>
              <a:t>$pass = "</a:t>
            </a:r>
            <a:r>
              <a:rPr lang="en-US" dirty="0" err="1"/>
              <a:t>mypassword</a:t>
            </a:r>
            <a:r>
              <a:rPr lang="en-US" dirty="0"/>
              <a:t>";</a:t>
            </a:r>
          </a:p>
          <a:p>
            <a:pPr>
              <a:spcAft>
                <a:spcPts val="0"/>
              </a:spcAft>
            </a:pPr>
            <a:r>
              <a:rPr lang="en-US" dirty="0"/>
              <a:t>$</a:t>
            </a:r>
            <a:r>
              <a:rPr lang="en-US" dirty="0" err="1"/>
              <a:t>pdo</a:t>
            </a:r>
            <a:r>
              <a:rPr lang="en-US" dirty="0"/>
              <a:t> = new PDO($</a:t>
            </a:r>
            <a:r>
              <a:rPr lang="en-US" dirty="0" err="1"/>
              <a:t>connectionString</a:t>
            </a:r>
            <a:r>
              <a:rPr lang="en-US" dirty="0"/>
              <a:t>, $user, $pass);</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Connecting to a Database  (PDO Object-oriented)</a:t>
            </a:r>
            <a:endParaRPr lang="en-US" dirty="0">
              <a:effectLst/>
            </a:endParaRPr>
          </a:p>
        </p:txBody>
      </p:sp>
    </p:spTree>
    <p:extLst>
      <p:ext uri="{BB962C8B-B14F-4D97-AF65-F5344CB8AC3E}">
        <p14:creationId xmlns:p14="http://schemas.microsoft.com/office/powerpoint/2010/main" val="2763450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323528" y="1646237"/>
            <a:ext cx="8352928" cy="4525963"/>
          </a:xfrm>
        </p:spPr>
        <p:txBody>
          <a:bodyPr/>
          <a:lstStyle/>
          <a:p>
            <a:r>
              <a:rPr lang="en-US" dirty="0"/>
              <a:t>$connection = </a:t>
            </a:r>
            <a:r>
              <a:rPr lang="en-US" b="1" dirty="0" err="1">
                <a:solidFill>
                  <a:srgbClr val="A82233"/>
                </a:solidFill>
              </a:rPr>
              <a:t>mysqli_connect</a:t>
            </a:r>
            <a:r>
              <a:rPr lang="en-US" dirty="0"/>
              <a:t>(DBHOST, DBUSER, DBPASS, DBNAME);</a:t>
            </a:r>
          </a:p>
          <a:p>
            <a:r>
              <a:rPr lang="en-US" dirty="0"/>
              <a:t>// </a:t>
            </a:r>
            <a:r>
              <a:rPr lang="en-US" dirty="0" err="1"/>
              <a:t>mysqli_connect_errno</a:t>
            </a:r>
            <a:r>
              <a:rPr lang="en-US" dirty="0"/>
              <a:t> returns the last error code</a:t>
            </a:r>
          </a:p>
          <a:p>
            <a:r>
              <a:rPr lang="en-US" dirty="0"/>
              <a:t>if ( </a:t>
            </a:r>
            <a:r>
              <a:rPr lang="en-US" b="1" dirty="0" err="1">
                <a:solidFill>
                  <a:srgbClr val="A82233"/>
                </a:solidFill>
              </a:rPr>
              <a:t>mysqli_connect_errno</a:t>
            </a:r>
            <a:r>
              <a:rPr lang="en-US" b="1" dirty="0">
                <a:solidFill>
                  <a:srgbClr val="A82233"/>
                </a:solidFill>
              </a:rPr>
              <a:t>() </a:t>
            </a:r>
            <a:r>
              <a:rPr lang="en-US" dirty="0"/>
              <a:t>) {</a:t>
            </a:r>
          </a:p>
          <a:p>
            <a:r>
              <a:rPr lang="en-US" dirty="0"/>
              <a:t>	die( </a:t>
            </a:r>
            <a:r>
              <a:rPr lang="en-US" dirty="0" err="1"/>
              <a:t>mysqli_connect_error</a:t>
            </a:r>
            <a:r>
              <a:rPr lang="en-US" dirty="0"/>
              <a:t>() ); </a:t>
            </a:r>
            <a:br>
              <a:rPr lang="en-US" dirty="0"/>
            </a:br>
            <a:r>
              <a:rPr lang="en-US" dirty="0"/>
              <a:t>	// die() is equivalent to exit()</a:t>
            </a:r>
          </a:p>
          <a:p>
            <a:r>
              <a:rPr lang="en-US" dirty="0"/>
              <a:t>}</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Handling Connection Errors - </a:t>
            </a:r>
            <a:r>
              <a:rPr lang="en-US" sz="1500" kern="1200" dirty="0" err="1">
                <a:solidFill>
                  <a:schemeClr val="tx1"/>
                </a:solidFill>
                <a:effectLst/>
                <a:latin typeface="Rockwell" pitchFamily="18" charset="0"/>
                <a:ea typeface="+mn-ea"/>
                <a:cs typeface="+mn-cs"/>
              </a:rPr>
              <a:t>mysqli</a:t>
            </a:r>
            <a:r>
              <a:rPr lang="en-US" sz="1500" kern="1200" dirty="0">
                <a:solidFill>
                  <a:schemeClr val="tx1"/>
                </a:solidFill>
                <a:effectLst/>
                <a:latin typeface="Rockwell" pitchFamily="18" charset="0"/>
                <a:ea typeface="+mn-ea"/>
                <a:cs typeface="+mn-cs"/>
              </a:rPr>
              <a:t> </a:t>
            </a:r>
            <a:endParaRPr lang="en-US" dirty="0">
              <a:effectLst/>
            </a:endParaRPr>
          </a:p>
        </p:txBody>
      </p:sp>
    </p:spTree>
    <p:extLst>
      <p:ext uri="{BB962C8B-B14F-4D97-AF65-F5344CB8AC3E}">
        <p14:creationId xmlns:p14="http://schemas.microsoft.com/office/powerpoint/2010/main" val="759351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323528" y="1646237"/>
            <a:ext cx="8352928" cy="4525963"/>
          </a:xfrm>
        </p:spPr>
        <p:txBody>
          <a:bodyPr>
            <a:normAutofit fontScale="92500" lnSpcReduction="20000"/>
          </a:bodyPr>
          <a:lstStyle/>
          <a:p>
            <a:r>
              <a:rPr lang="en-US" dirty="0"/>
              <a:t>try {</a:t>
            </a:r>
          </a:p>
          <a:p>
            <a:r>
              <a:rPr lang="en-US" dirty="0"/>
              <a:t>	$</a:t>
            </a:r>
            <a:r>
              <a:rPr lang="en-US" dirty="0" err="1"/>
              <a:t>connString</a:t>
            </a:r>
            <a:r>
              <a:rPr lang="en-US" dirty="0"/>
              <a:t> = "</a:t>
            </a:r>
            <a:r>
              <a:rPr lang="en-US" dirty="0" err="1"/>
              <a:t>mysql:host</a:t>
            </a:r>
            <a:r>
              <a:rPr lang="en-US" dirty="0"/>
              <a:t>=</a:t>
            </a:r>
            <a:r>
              <a:rPr lang="en-US" dirty="0" err="1"/>
              <a:t>localhost;dbname</a:t>
            </a:r>
            <a:r>
              <a:rPr lang="en-US" dirty="0"/>
              <a:t>=</a:t>
            </a:r>
            <a:r>
              <a:rPr lang="en-US" dirty="0" err="1"/>
              <a:t>bookcrm</a:t>
            </a:r>
            <a:r>
              <a:rPr lang="en-US" dirty="0"/>
              <a:t>";</a:t>
            </a:r>
          </a:p>
          <a:p>
            <a:r>
              <a:rPr lang="en-US" dirty="0"/>
              <a:t>	$user = DBUSER;</a:t>
            </a:r>
          </a:p>
          <a:p>
            <a:r>
              <a:rPr lang="en-US" dirty="0"/>
              <a:t>	$pass = DBPASS;</a:t>
            </a:r>
          </a:p>
          <a:p>
            <a:r>
              <a:rPr lang="en-US" dirty="0"/>
              <a:t>	$</a:t>
            </a:r>
            <a:r>
              <a:rPr lang="en-US" dirty="0" err="1"/>
              <a:t>pdo</a:t>
            </a:r>
            <a:r>
              <a:rPr lang="en-US" dirty="0"/>
              <a:t> = new </a:t>
            </a:r>
            <a:r>
              <a:rPr lang="en-US" b="1" dirty="0">
                <a:solidFill>
                  <a:srgbClr val="A82233"/>
                </a:solidFill>
              </a:rPr>
              <a:t>PDO</a:t>
            </a:r>
            <a:r>
              <a:rPr lang="en-US" dirty="0"/>
              <a:t>($</a:t>
            </a:r>
            <a:r>
              <a:rPr lang="en-US" dirty="0" err="1"/>
              <a:t>connString</a:t>
            </a:r>
            <a:r>
              <a:rPr lang="en-US" dirty="0"/>
              <a:t>,$</a:t>
            </a:r>
            <a:r>
              <a:rPr lang="en-US" dirty="0" err="1"/>
              <a:t>user,$pass</a:t>
            </a:r>
            <a:r>
              <a:rPr lang="en-US" dirty="0"/>
              <a:t>);</a:t>
            </a:r>
          </a:p>
          <a:p>
            <a:r>
              <a:rPr lang="en-US" dirty="0"/>
              <a:t>	. . .</a:t>
            </a:r>
          </a:p>
          <a:p>
            <a:r>
              <a:rPr lang="en-US" dirty="0"/>
              <a:t>}</a:t>
            </a:r>
          </a:p>
          <a:p>
            <a:r>
              <a:rPr lang="en-US" b="1" dirty="0">
                <a:solidFill>
                  <a:srgbClr val="A82233"/>
                </a:solidFill>
              </a:rPr>
              <a:t>catch (</a:t>
            </a:r>
            <a:r>
              <a:rPr lang="en-US" b="1" dirty="0" err="1">
                <a:solidFill>
                  <a:srgbClr val="A82233"/>
                </a:solidFill>
              </a:rPr>
              <a:t>PDOException</a:t>
            </a:r>
            <a:r>
              <a:rPr lang="en-US" b="1" dirty="0">
                <a:solidFill>
                  <a:srgbClr val="A82233"/>
                </a:solidFill>
              </a:rPr>
              <a:t> $e) {</a:t>
            </a:r>
          </a:p>
          <a:p>
            <a:r>
              <a:rPr lang="en-US" dirty="0"/>
              <a:t>	die( $e-&gt;</a:t>
            </a:r>
            <a:r>
              <a:rPr lang="en-US" dirty="0" err="1"/>
              <a:t>getMessage</a:t>
            </a:r>
            <a:r>
              <a:rPr lang="en-US" dirty="0"/>
              <a:t>() );</a:t>
            </a:r>
          </a:p>
          <a:p>
            <a:r>
              <a:rPr lang="en-US" dirty="0"/>
              <a:t>}</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Handling Connection Errors - PDO</a:t>
            </a:r>
            <a:endParaRPr lang="en-US" dirty="0">
              <a:effectLst/>
            </a:endParaRPr>
          </a:p>
        </p:txBody>
      </p:sp>
    </p:spTree>
    <p:extLst>
      <p:ext uri="{BB962C8B-B14F-4D97-AF65-F5344CB8AC3E}">
        <p14:creationId xmlns:p14="http://schemas.microsoft.com/office/powerpoint/2010/main" val="4182191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914400" y="1646237"/>
            <a:ext cx="7474024" cy="4525963"/>
          </a:xfrm>
        </p:spPr>
        <p:txBody>
          <a:bodyPr/>
          <a:lstStyle/>
          <a:p>
            <a:r>
              <a:rPr lang="en-US" dirty="0"/>
              <a:t>$</a:t>
            </a:r>
            <a:r>
              <a:rPr lang="en-US" dirty="0" err="1"/>
              <a:t>sql</a:t>
            </a:r>
            <a:r>
              <a:rPr lang="en-US" dirty="0"/>
              <a:t> = "SELECT * FROM Categories ORDER BY </a:t>
            </a:r>
            <a:r>
              <a:rPr lang="en-US" dirty="0" err="1"/>
              <a:t>CategoryName</a:t>
            </a:r>
            <a:r>
              <a:rPr lang="en-US" dirty="0"/>
              <a:t>";</a:t>
            </a:r>
          </a:p>
          <a:p>
            <a:r>
              <a:rPr lang="en-US" dirty="0"/>
              <a:t>// returns a </a:t>
            </a:r>
            <a:r>
              <a:rPr lang="en-US" dirty="0" err="1"/>
              <a:t>mysqli_result</a:t>
            </a:r>
            <a:r>
              <a:rPr lang="en-US" dirty="0"/>
              <a:t> object</a:t>
            </a:r>
          </a:p>
          <a:p>
            <a:r>
              <a:rPr lang="en-US" dirty="0"/>
              <a:t>$result =</a:t>
            </a:r>
            <a:r>
              <a:rPr lang="en-US" b="1" dirty="0">
                <a:solidFill>
                  <a:srgbClr val="A82233"/>
                </a:solidFill>
              </a:rPr>
              <a:t> </a:t>
            </a:r>
            <a:r>
              <a:rPr lang="en-US" b="1" dirty="0" err="1">
                <a:solidFill>
                  <a:srgbClr val="A82233"/>
                </a:solidFill>
              </a:rPr>
              <a:t>mysqli_query</a:t>
            </a:r>
            <a:r>
              <a:rPr lang="en-US" dirty="0"/>
              <a:t>($connection, $</a:t>
            </a:r>
            <a:r>
              <a:rPr lang="en-US" dirty="0" err="1"/>
              <a:t>sql</a:t>
            </a:r>
            <a:r>
              <a:rPr lang="en-US" dirty="0"/>
              <a:t>);</a:t>
            </a:r>
          </a:p>
          <a:p>
            <a:r>
              <a:rPr lang="en-US" dirty="0"/>
              <a:t>OR</a:t>
            </a:r>
          </a:p>
          <a:p>
            <a:r>
              <a:rPr lang="en-US" dirty="0"/>
              <a:t>$result = </a:t>
            </a:r>
            <a:r>
              <a:rPr lang="en-US" b="1" dirty="0">
                <a:solidFill>
                  <a:srgbClr val="A82233"/>
                </a:solidFill>
              </a:rPr>
              <a:t>$</a:t>
            </a:r>
            <a:r>
              <a:rPr lang="en-US" b="1" dirty="0" err="1">
                <a:solidFill>
                  <a:srgbClr val="A82233"/>
                </a:solidFill>
              </a:rPr>
              <a:t>pdo</a:t>
            </a:r>
            <a:r>
              <a:rPr lang="en-US" b="1" dirty="0">
                <a:solidFill>
                  <a:srgbClr val="A82233"/>
                </a:solidFill>
              </a:rPr>
              <a:t>-&gt;query</a:t>
            </a:r>
            <a:r>
              <a:rPr lang="en-US" dirty="0"/>
              <a:t>($</a:t>
            </a:r>
            <a:r>
              <a:rPr lang="en-US" dirty="0" err="1"/>
              <a:t>sql</a:t>
            </a:r>
            <a:r>
              <a:rPr lang="en-US" dirty="0"/>
              <a:t>);</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Executing the Query </a:t>
            </a:r>
            <a:endParaRPr lang="en-US" dirty="0">
              <a:effectLst/>
            </a:endParaRPr>
          </a:p>
        </p:txBody>
      </p:sp>
    </p:spTree>
    <p:extLst>
      <p:ext uri="{BB962C8B-B14F-4D97-AF65-F5344CB8AC3E}">
        <p14:creationId xmlns:p14="http://schemas.microsoft.com/office/powerpoint/2010/main" val="2078729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914400" y="1646237"/>
            <a:ext cx="7474024" cy="4525963"/>
          </a:xfrm>
        </p:spPr>
        <p:txBody>
          <a:bodyPr>
            <a:normAutofit fontScale="92500" lnSpcReduction="10000"/>
          </a:bodyPr>
          <a:lstStyle/>
          <a:p>
            <a:r>
              <a:rPr lang="en-US" dirty="0">
                <a:latin typeface="Calibri"/>
                <a:cs typeface="Calibri"/>
              </a:rPr>
              <a:t>$</a:t>
            </a:r>
            <a:r>
              <a:rPr lang="en-US" dirty="0" err="1">
                <a:latin typeface="Calibri"/>
                <a:cs typeface="Calibri"/>
              </a:rPr>
              <a:t>sql</a:t>
            </a:r>
            <a:r>
              <a:rPr lang="en-US" dirty="0">
                <a:latin typeface="Calibri"/>
                <a:cs typeface="Calibri"/>
              </a:rPr>
              <a:t> = "SELECT * FROM Categories ORDER BY </a:t>
            </a:r>
            <a:r>
              <a:rPr lang="en-US" dirty="0" err="1">
                <a:latin typeface="Calibri"/>
                <a:cs typeface="Calibri"/>
              </a:rPr>
              <a:t>CategoryName</a:t>
            </a:r>
            <a:r>
              <a:rPr lang="en-US" dirty="0">
                <a:latin typeface="Calibri"/>
                <a:cs typeface="Calibri"/>
              </a:rPr>
              <a:t>";</a:t>
            </a:r>
          </a:p>
          <a:p>
            <a:r>
              <a:rPr lang="en-US" dirty="0">
                <a:latin typeface="Calibri"/>
                <a:cs typeface="Calibri"/>
              </a:rPr>
              <a:t>// run the query</a:t>
            </a:r>
          </a:p>
          <a:p>
            <a:r>
              <a:rPr lang="en-US" b="1" dirty="0">
                <a:solidFill>
                  <a:srgbClr val="A82233"/>
                </a:solidFill>
                <a:latin typeface="Calibri"/>
                <a:cs typeface="Calibri"/>
              </a:rPr>
              <a:t>$result = $</a:t>
            </a:r>
            <a:r>
              <a:rPr lang="en-US" b="1" dirty="0" err="1">
                <a:solidFill>
                  <a:srgbClr val="A82233"/>
                </a:solidFill>
                <a:latin typeface="Calibri"/>
                <a:cs typeface="Calibri"/>
              </a:rPr>
              <a:t>pdo</a:t>
            </a:r>
            <a:r>
              <a:rPr lang="en-US" b="1" dirty="0">
                <a:solidFill>
                  <a:srgbClr val="A82233"/>
                </a:solidFill>
                <a:latin typeface="Calibri"/>
                <a:cs typeface="Calibri"/>
              </a:rPr>
              <a:t>-&gt;query</a:t>
            </a:r>
            <a:r>
              <a:rPr lang="en-US" dirty="0">
                <a:latin typeface="Calibri"/>
                <a:cs typeface="Calibri"/>
              </a:rPr>
              <a:t>($</a:t>
            </a:r>
            <a:r>
              <a:rPr lang="en-US" dirty="0" err="1">
                <a:latin typeface="Calibri"/>
                <a:cs typeface="Calibri"/>
              </a:rPr>
              <a:t>sql</a:t>
            </a:r>
            <a:r>
              <a:rPr lang="en-US" dirty="0">
                <a:latin typeface="Calibri"/>
                <a:cs typeface="Calibri"/>
              </a:rPr>
              <a:t>);</a:t>
            </a:r>
          </a:p>
          <a:p>
            <a:r>
              <a:rPr lang="en-US" dirty="0">
                <a:latin typeface="Calibri"/>
                <a:cs typeface="Calibri"/>
              </a:rPr>
              <a:t>// fetch a record from result set into an associative array</a:t>
            </a:r>
          </a:p>
          <a:p>
            <a:r>
              <a:rPr lang="en-US" dirty="0">
                <a:latin typeface="Calibri"/>
                <a:cs typeface="Calibri"/>
              </a:rPr>
              <a:t>while ($row = </a:t>
            </a:r>
            <a:r>
              <a:rPr lang="en-US" b="1" dirty="0">
                <a:solidFill>
                  <a:srgbClr val="A82233"/>
                </a:solidFill>
                <a:latin typeface="Calibri"/>
                <a:cs typeface="Calibri"/>
              </a:rPr>
              <a:t>$result-&gt;fetch()</a:t>
            </a:r>
            <a:r>
              <a:rPr lang="en-US" dirty="0">
                <a:latin typeface="Calibri"/>
                <a:cs typeface="Calibri"/>
              </a:rPr>
              <a:t>) {</a:t>
            </a:r>
          </a:p>
          <a:p>
            <a:r>
              <a:rPr lang="en-US" dirty="0">
                <a:latin typeface="Calibri"/>
                <a:cs typeface="Calibri"/>
              </a:rPr>
              <a:t>	// the keys match the field names from the table</a:t>
            </a:r>
          </a:p>
          <a:p>
            <a:r>
              <a:rPr lang="en-US" dirty="0">
                <a:latin typeface="Calibri"/>
                <a:cs typeface="Calibri"/>
              </a:rPr>
              <a:t>	echo $row['ID'] . " - " . $row['</a:t>
            </a:r>
            <a:r>
              <a:rPr lang="en-US" dirty="0" err="1">
                <a:latin typeface="Calibri"/>
                <a:cs typeface="Calibri"/>
              </a:rPr>
              <a:t>CategoryName</a:t>
            </a:r>
            <a:r>
              <a:rPr lang="en-US" dirty="0">
                <a:latin typeface="Calibri"/>
                <a:cs typeface="Calibri"/>
              </a:rPr>
              <a:t>'];</a:t>
            </a:r>
          </a:p>
          <a:p>
            <a:r>
              <a:rPr lang="en-CA" dirty="0">
                <a:latin typeface="Calibri"/>
                <a:cs typeface="Calibri"/>
              </a:rPr>
              <a:t>	</a:t>
            </a:r>
            <a:r>
              <a:rPr lang="mr-IN" dirty="0">
                <a:latin typeface="Calibri"/>
                <a:cs typeface="Calibri"/>
              </a:rPr>
              <a:t>echo "&lt;br/&gt;";</a:t>
            </a:r>
          </a:p>
          <a:p>
            <a:r>
              <a:rPr lang="mr-IN" dirty="0">
                <a:latin typeface="Calibri"/>
                <a:cs typeface="Calibri"/>
              </a:rPr>
              <a:t>}</a:t>
            </a:r>
            <a:endParaRPr lang="en-US" dirty="0">
              <a:latin typeface="Calibri"/>
              <a:cs typeface="Calibri"/>
            </a:endParaRP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Processing the Query Results</a:t>
            </a:r>
            <a:endParaRPr lang="en-US" dirty="0">
              <a:effectLst/>
            </a:endParaRPr>
          </a:p>
        </p:txBody>
      </p:sp>
    </p:spTree>
    <p:extLst>
      <p:ext uri="{BB962C8B-B14F-4D97-AF65-F5344CB8AC3E}">
        <p14:creationId xmlns:p14="http://schemas.microsoft.com/office/powerpoint/2010/main" val="1939089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Processing the Query Results</a:t>
            </a:r>
            <a:endParaRPr lang="en-US" dirty="0">
              <a:effectLst/>
            </a:endParaRPr>
          </a:p>
        </p:txBody>
      </p:sp>
      <p:pic>
        <p:nvPicPr>
          <p:cNvPr id="6" name="Content Placeholder 5" descr="4812614023.eps"/>
          <p:cNvPicPr>
            <a:picLocks noGrp="1" noChangeAspect="1"/>
          </p:cNvPicPr>
          <p:nvPr>
            <p:ph idx="1"/>
          </p:nvPr>
        </p:nvPicPr>
        <p:blipFill rotWithShape="1">
          <a:blip r:embed="rId2">
            <a:extLst>
              <a:ext uri="{28A0092B-C50C-407E-A947-70E740481C1C}">
                <a14:useLocalDpi xmlns:a14="http://schemas.microsoft.com/office/drawing/2010/main" val="0"/>
              </a:ext>
            </a:extLst>
          </a:blip>
          <a:srcRect t="-2811" b="-17451"/>
          <a:stretch/>
        </p:blipFill>
        <p:spPr>
          <a:xfrm>
            <a:off x="323528" y="1340768"/>
            <a:ext cx="7776864" cy="4902200"/>
          </a:xfrm>
        </p:spPr>
      </p:pic>
    </p:spTree>
    <p:extLst>
      <p:ext uri="{BB962C8B-B14F-4D97-AF65-F5344CB8AC3E}">
        <p14:creationId xmlns:p14="http://schemas.microsoft.com/office/powerpoint/2010/main" val="397025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611560" y="1646237"/>
            <a:ext cx="7992888" cy="4525963"/>
          </a:xfrm>
        </p:spPr>
        <p:txBody>
          <a:bodyPr/>
          <a:lstStyle/>
          <a:p>
            <a:r>
              <a:rPr lang="en-US" dirty="0"/>
              <a:t>//closes the connection</a:t>
            </a:r>
          </a:p>
          <a:p>
            <a:r>
              <a:rPr lang="en-US" b="1" dirty="0" err="1">
                <a:solidFill>
                  <a:srgbClr val="A82233"/>
                </a:solidFill>
              </a:rPr>
              <a:t>mysqli_close</a:t>
            </a:r>
            <a:r>
              <a:rPr lang="en-US" b="1" dirty="0">
                <a:solidFill>
                  <a:srgbClr val="A82233"/>
                </a:solidFill>
              </a:rPr>
              <a:t>(</a:t>
            </a:r>
            <a:r>
              <a:rPr lang="en-US" dirty="0"/>
              <a:t>$connection);</a:t>
            </a:r>
          </a:p>
          <a:p>
            <a:r>
              <a:rPr lang="en-US" sz="2000" dirty="0"/>
              <a:t>// closes connection and frees the resources used by the PDO object</a:t>
            </a:r>
          </a:p>
          <a:p>
            <a:r>
              <a:rPr lang="en-US" b="1" dirty="0">
                <a:solidFill>
                  <a:srgbClr val="A82233"/>
                </a:solidFill>
              </a:rPr>
              <a:t>$</a:t>
            </a:r>
            <a:r>
              <a:rPr lang="en-US" b="1" dirty="0" err="1">
                <a:solidFill>
                  <a:srgbClr val="A82233"/>
                </a:solidFill>
              </a:rPr>
              <a:t>pdo</a:t>
            </a:r>
            <a:r>
              <a:rPr lang="en-US" b="1" dirty="0">
                <a:solidFill>
                  <a:srgbClr val="A82233"/>
                </a:solidFill>
              </a:rPr>
              <a:t> = null;</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Freeing Resources and Closing Connection </a:t>
            </a:r>
            <a:endParaRPr lang="en-US" dirty="0">
              <a:effectLst/>
            </a:endParaRPr>
          </a:p>
        </p:txBody>
      </p:sp>
    </p:spTree>
    <p:extLst>
      <p:ext uri="{BB962C8B-B14F-4D97-AF65-F5344CB8AC3E}">
        <p14:creationId xmlns:p14="http://schemas.microsoft.com/office/powerpoint/2010/main" val="73551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914400" y="1646237"/>
            <a:ext cx="7474024" cy="4525963"/>
          </a:xfrm>
        </p:spPr>
        <p:txBody>
          <a:bodyPr/>
          <a:lstStyle/>
          <a:p>
            <a:r>
              <a:rPr lang="en-US" dirty="0"/>
              <a:t>$</a:t>
            </a:r>
            <a:r>
              <a:rPr lang="en-US" dirty="0" err="1"/>
              <a:t>sql</a:t>
            </a:r>
            <a:r>
              <a:rPr lang="en-US" dirty="0"/>
              <a:t> = "UPDATE Categories SET </a:t>
            </a:r>
            <a:r>
              <a:rPr lang="en-US" i="1" dirty="0" err="1"/>
              <a:t>CategoryName</a:t>
            </a:r>
            <a:r>
              <a:rPr lang="en-US" i="1" dirty="0"/>
              <a:t>='Web' </a:t>
            </a:r>
            <a:r>
              <a:rPr lang="en-US" dirty="0"/>
              <a:t>WHERE</a:t>
            </a:r>
          </a:p>
          <a:p>
            <a:r>
              <a:rPr lang="en-US" dirty="0"/>
              <a:t>	</a:t>
            </a:r>
            <a:r>
              <a:rPr lang="en-US" i="1" dirty="0" err="1"/>
              <a:t>CategoryName</a:t>
            </a:r>
            <a:r>
              <a:rPr lang="en-US" i="1" dirty="0"/>
              <a:t>='Business'</a:t>
            </a:r>
            <a:r>
              <a:rPr lang="en-US" dirty="0"/>
              <a:t>";</a:t>
            </a:r>
          </a:p>
          <a:p>
            <a:r>
              <a:rPr lang="en-US" dirty="0"/>
              <a:t>$count = </a:t>
            </a:r>
            <a:r>
              <a:rPr lang="en-US" b="1" dirty="0">
                <a:solidFill>
                  <a:schemeClr val="accent2"/>
                </a:solidFill>
              </a:rPr>
              <a:t>$</a:t>
            </a:r>
            <a:r>
              <a:rPr lang="en-US" b="1" dirty="0" err="1">
                <a:solidFill>
                  <a:schemeClr val="accent2"/>
                </a:solidFill>
              </a:rPr>
              <a:t>pdo</a:t>
            </a:r>
            <a:r>
              <a:rPr lang="en-US" b="1" dirty="0">
                <a:solidFill>
                  <a:schemeClr val="accent2"/>
                </a:solidFill>
              </a:rPr>
              <a:t>-&gt;exec</a:t>
            </a:r>
            <a:r>
              <a:rPr lang="en-US" dirty="0"/>
              <a:t>($</a:t>
            </a:r>
            <a:r>
              <a:rPr lang="en-US" dirty="0" err="1"/>
              <a:t>sql</a:t>
            </a:r>
            <a:r>
              <a:rPr lang="en-US" dirty="0"/>
              <a:t>);</a:t>
            </a:r>
          </a:p>
          <a:p>
            <a:r>
              <a:rPr lang="en-US" dirty="0"/>
              <a:t>echo "&lt;p&gt;Updated " . $count . " rows&lt;/p&gt;";</a:t>
            </a: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Working with Parameters</a:t>
            </a:r>
            <a:endParaRPr lang="en-US" dirty="0">
              <a:effectLst/>
            </a:endParaRPr>
          </a:p>
        </p:txBody>
      </p:sp>
    </p:spTree>
    <p:extLst>
      <p:ext uri="{BB962C8B-B14F-4D97-AF65-F5344CB8AC3E}">
        <p14:creationId xmlns:p14="http://schemas.microsoft.com/office/powerpoint/2010/main" val="86816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a:t>Databases and Web Development </a:t>
            </a:r>
          </a:p>
        </p:txBody>
      </p:sp>
      <p:sp>
        <p:nvSpPr>
          <p:cNvPr id="3" name="Content Placeholder 2"/>
          <p:cNvSpPr>
            <a:spLocks noGrp="1"/>
          </p:cNvSpPr>
          <p:nvPr>
            <p:ph idx="1"/>
          </p:nvPr>
        </p:nvSpPr>
        <p:spPr>
          <a:xfrm>
            <a:off x="914400" y="1646237"/>
            <a:ext cx="7402016" cy="4525963"/>
          </a:xfrm>
        </p:spPr>
        <p:txBody>
          <a:bodyPr/>
          <a:lstStyle/>
          <a:p>
            <a:r>
              <a:rPr lang="en-US" dirty="0"/>
              <a:t>Databases provide a way to implement one of the most important software design </a:t>
            </a:r>
            <a:r>
              <a:rPr lang="en-US" dirty="0" err="1"/>
              <a:t>principlesnamely</a:t>
            </a:r>
            <a:r>
              <a:rPr lang="en-US" dirty="0"/>
              <a:t>, that:</a:t>
            </a:r>
          </a:p>
          <a:p>
            <a:endParaRPr lang="en-US" sz="2800" dirty="0"/>
          </a:p>
          <a:p>
            <a:pPr lvl="1"/>
            <a:r>
              <a:rPr lang="en-US" sz="2800" i="1" dirty="0"/>
              <a:t>one should separate that which varies from that which stays the same .</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The Role of Databases in Web Development </a:t>
            </a:r>
            <a:endParaRPr lang="en-US" dirty="0">
              <a:effectLst/>
            </a:endParaRPr>
          </a:p>
        </p:txBody>
      </p:sp>
    </p:spTree>
    <p:extLst>
      <p:ext uri="{BB962C8B-B14F-4D97-AF65-F5344CB8AC3E}">
        <p14:creationId xmlns:p14="http://schemas.microsoft.com/office/powerpoint/2010/main" val="211844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914400" y="1646237"/>
            <a:ext cx="7474024" cy="4525963"/>
          </a:xfrm>
        </p:spPr>
        <p:txBody>
          <a:bodyPr>
            <a:noAutofit/>
          </a:bodyPr>
          <a:lstStyle/>
          <a:p>
            <a:pPr>
              <a:spcAft>
                <a:spcPts val="0"/>
              </a:spcAft>
            </a:pPr>
            <a:r>
              <a:rPr lang="en-US" sz="2000" dirty="0"/>
              <a:t>$</a:t>
            </a:r>
            <a:r>
              <a:rPr lang="en-US" sz="2000" dirty="0" err="1"/>
              <a:t>sql</a:t>
            </a:r>
            <a:r>
              <a:rPr lang="en-US" sz="2000" dirty="0"/>
              <a:t> = "INSERT INTO books (ISBN10, Title, </a:t>
            </a:r>
            <a:r>
              <a:rPr lang="en-US" sz="2000" dirty="0" err="1"/>
              <a:t>CopyrightYear</a:t>
            </a:r>
            <a:r>
              <a:rPr lang="en-US" sz="2000" dirty="0"/>
              <a:t>, </a:t>
            </a:r>
            <a:r>
              <a:rPr lang="en-US" sz="2000" dirty="0" err="1"/>
              <a:t>ImprintId</a:t>
            </a:r>
            <a:r>
              <a:rPr lang="en-US" sz="2000" dirty="0"/>
              <a:t>,</a:t>
            </a:r>
          </a:p>
          <a:p>
            <a:pPr>
              <a:spcAft>
                <a:spcPts val="0"/>
              </a:spcAft>
            </a:pPr>
            <a:r>
              <a:rPr lang="en-US" sz="2000" dirty="0" err="1"/>
              <a:t>ProductionStatusId</a:t>
            </a:r>
            <a:r>
              <a:rPr lang="en-US" sz="2000" dirty="0"/>
              <a:t>, </a:t>
            </a:r>
            <a:r>
              <a:rPr lang="en-US" sz="2000" dirty="0" err="1"/>
              <a:t>TrimSize</a:t>
            </a:r>
            <a:r>
              <a:rPr lang="en-US" sz="2000" dirty="0"/>
              <a:t>, Description) VALUES (</a:t>
            </a:r>
            <a:r>
              <a:rPr lang="en-US" sz="2000" b="1" dirty="0">
                <a:solidFill>
                  <a:schemeClr val="accent2"/>
                </a:solidFill>
              </a:rPr>
              <a:t>?,?,?,?,</a:t>
            </a:r>
          </a:p>
          <a:p>
            <a:pPr>
              <a:spcAft>
                <a:spcPts val="0"/>
              </a:spcAft>
            </a:pPr>
            <a:r>
              <a:rPr lang="mr-IN" sz="2000" b="1" dirty="0">
                <a:solidFill>
                  <a:schemeClr val="accent2"/>
                </a:solidFill>
              </a:rPr>
              <a:t>?,?,?</a:t>
            </a:r>
            <a:r>
              <a:rPr lang="mr-IN" sz="2000" dirty="0"/>
              <a:t>)";</a:t>
            </a:r>
          </a:p>
          <a:p>
            <a:pPr>
              <a:spcAft>
                <a:spcPts val="0"/>
              </a:spcAft>
            </a:pPr>
            <a:r>
              <a:rPr lang="en-US" sz="2000" dirty="0"/>
              <a:t>$statement = $</a:t>
            </a:r>
            <a:r>
              <a:rPr lang="en-US" sz="2000" dirty="0" err="1"/>
              <a:t>pdo</a:t>
            </a:r>
            <a:r>
              <a:rPr lang="en-US" sz="2000" dirty="0"/>
              <a:t>-&gt;prepare($</a:t>
            </a:r>
            <a:r>
              <a:rPr lang="en-US" sz="2000" dirty="0" err="1"/>
              <a:t>sql</a:t>
            </a:r>
            <a:r>
              <a:rPr lang="en-US" sz="2000" dirty="0"/>
              <a:t>);</a:t>
            </a:r>
          </a:p>
          <a:p>
            <a:pPr>
              <a:spcAft>
                <a:spcPts val="0"/>
              </a:spcAft>
            </a:pPr>
            <a:r>
              <a:rPr lang="en-US" sz="2000" dirty="0"/>
              <a:t>$statement-&gt;</a:t>
            </a:r>
            <a:r>
              <a:rPr lang="en-US" sz="2000" dirty="0" err="1"/>
              <a:t>bindValue</a:t>
            </a:r>
            <a:r>
              <a:rPr lang="en-US" sz="2000" dirty="0"/>
              <a:t>(</a:t>
            </a:r>
            <a:r>
              <a:rPr lang="en-US" sz="2000" b="1" dirty="0">
                <a:solidFill>
                  <a:srgbClr val="A82233"/>
                </a:solidFill>
              </a:rPr>
              <a:t>1</a:t>
            </a:r>
            <a:r>
              <a:rPr lang="en-US" sz="2000" dirty="0"/>
              <a:t>, $_POST['</a:t>
            </a:r>
            <a:r>
              <a:rPr lang="en-US" sz="2000" dirty="0" err="1"/>
              <a:t>isbn</a:t>
            </a:r>
            <a:r>
              <a:rPr lang="en-US" sz="2000" dirty="0"/>
              <a:t>']);</a:t>
            </a:r>
          </a:p>
          <a:p>
            <a:pPr>
              <a:spcAft>
                <a:spcPts val="0"/>
              </a:spcAft>
            </a:pPr>
            <a:r>
              <a:rPr lang="en-US" sz="2000" dirty="0"/>
              <a:t>$statement-&gt;</a:t>
            </a:r>
            <a:r>
              <a:rPr lang="en-US" sz="2000" dirty="0" err="1"/>
              <a:t>bindValue</a:t>
            </a:r>
            <a:r>
              <a:rPr lang="en-US" sz="2000" dirty="0"/>
              <a:t>(</a:t>
            </a:r>
            <a:r>
              <a:rPr lang="en-US" sz="2000" b="1" dirty="0">
                <a:solidFill>
                  <a:srgbClr val="A82233"/>
                </a:solidFill>
              </a:rPr>
              <a:t>2</a:t>
            </a:r>
            <a:r>
              <a:rPr lang="en-US" sz="2000" dirty="0"/>
              <a:t>, $_POST['title']);</a:t>
            </a:r>
          </a:p>
          <a:p>
            <a:pPr>
              <a:spcAft>
                <a:spcPts val="0"/>
              </a:spcAft>
            </a:pPr>
            <a:r>
              <a:rPr lang="en-US" sz="2000" dirty="0"/>
              <a:t>$statement-&gt;</a:t>
            </a:r>
            <a:r>
              <a:rPr lang="en-US" sz="2000" dirty="0" err="1"/>
              <a:t>bindValue</a:t>
            </a:r>
            <a:r>
              <a:rPr lang="en-US" sz="2000" dirty="0"/>
              <a:t>(</a:t>
            </a:r>
            <a:r>
              <a:rPr lang="en-US" sz="2000" b="1" dirty="0">
                <a:solidFill>
                  <a:srgbClr val="A82233"/>
                </a:solidFill>
              </a:rPr>
              <a:t>3</a:t>
            </a:r>
            <a:r>
              <a:rPr lang="en-US" sz="2000" dirty="0"/>
              <a:t>, $_POST['year']);</a:t>
            </a:r>
          </a:p>
          <a:p>
            <a:pPr>
              <a:spcAft>
                <a:spcPts val="0"/>
              </a:spcAft>
            </a:pPr>
            <a:r>
              <a:rPr lang="en-US" sz="2000" dirty="0"/>
              <a:t>$statement-&gt;</a:t>
            </a:r>
            <a:r>
              <a:rPr lang="en-US" sz="2000" dirty="0" err="1"/>
              <a:t>bindValue</a:t>
            </a:r>
            <a:r>
              <a:rPr lang="en-US" sz="2000" dirty="0"/>
              <a:t>(</a:t>
            </a:r>
            <a:r>
              <a:rPr lang="en-US" sz="2000" b="1" dirty="0">
                <a:solidFill>
                  <a:srgbClr val="A82233"/>
                </a:solidFill>
              </a:rPr>
              <a:t>4</a:t>
            </a:r>
            <a:r>
              <a:rPr lang="en-US" sz="2000" dirty="0"/>
              <a:t>, $_POST['imprint']);</a:t>
            </a:r>
          </a:p>
          <a:p>
            <a:pPr>
              <a:spcAft>
                <a:spcPts val="0"/>
              </a:spcAft>
            </a:pPr>
            <a:r>
              <a:rPr lang="en-US" sz="2000" dirty="0"/>
              <a:t>$statement-&gt;</a:t>
            </a:r>
            <a:r>
              <a:rPr lang="en-US" sz="2000" dirty="0" err="1"/>
              <a:t>bindValue</a:t>
            </a:r>
            <a:r>
              <a:rPr lang="en-US" sz="2000" dirty="0"/>
              <a:t>(</a:t>
            </a:r>
            <a:r>
              <a:rPr lang="en-US" sz="2000" b="1" dirty="0">
                <a:solidFill>
                  <a:srgbClr val="A82233"/>
                </a:solidFill>
              </a:rPr>
              <a:t>5</a:t>
            </a:r>
            <a:r>
              <a:rPr lang="en-US" sz="2000" dirty="0"/>
              <a:t>, $_POST['status']);</a:t>
            </a:r>
          </a:p>
          <a:p>
            <a:pPr>
              <a:spcAft>
                <a:spcPts val="0"/>
              </a:spcAft>
            </a:pPr>
            <a:r>
              <a:rPr lang="en-US" sz="2000" dirty="0"/>
              <a:t>$statement-&gt;</a:t>
            </a:r>
            <a:r>
              <a:rPr lang="en-US" sz="2000" dirty="0" err="1"/>
              <a:t>bindValue</a:t>
            </a:r>
            <a:r>
              <a:rPr lang="en-US" sz="2000" dirty="0"/>
              <a:t>(</a:t>
            </a:r>
            <a:r>
              <a:rPr lang="en-US" sz="2000" b="1" dirty="0">
                <a:solidFill>
                  <a:srgbClr val="A82233"/>
                </a:solidFill>
              </a:rPr>
              <a:t>6</a:t>
            </a:r>
            <a:r>
              <a:rPr lang="en-US" sz="2000" dirty="0"/>
              <a:t>, $_POST['size']);</a:t>
            </a:r>
          </a:p>
          <a:p>
            <a:pPr>
              <a:spcAft>
                <a:spcPts val="0"/>
              </a:spcAft>
            </a:pPr>
            <a:r>
              <a:rPr lang="en-US" sz="2000" dirty="0"/>
              <a:t>$statement-&gt;</a:t>
            </a:r>
            <a:r>
              <a:rPr lang="en-US" sz="2000" dirty="0" err="1"/>
              <a:t>bindValue</a:t>
            </a:r>
            <a:r>
              <a:rPr lang="en-US" sz="2000" dirty="0"/>
              <a:t>(</a:t>
            </a:r>
            <a:r>
              <a:rPr lang="en-US" sz="2000" b="1" dirty="0">
                <a:solidFill>
                  <a:srgbClr val="A82233"/>
                </a:solidFill>
              </a:rPr>
              <a:t>7</a:t>
            </a:r>
            <a:r>
              <a:rPr lang="en-US" sz="2000" dirty="0"/>
              <a:t>, $_POST['</a:t>
            </a:r>
            <a:r>
              <a:rPr lang="en-US" sz="2000" dirty="0" err="1"/>
              <a:t>desc</a:t>
            </a:r>
            <a:r>
              <a:rPr lang="en-US" sz="2000" dirty="0"/>
              <a:t>']);</a:t>
            </a:r>
          </a:p>
          <a:p>
            <a:pPr>
              <a:spcAft>
                <a:spcPts val="0"/>
              </a:spcAft>
            </a:pPr>
            <a:r>
              <a:rPr lang="en-US" sz="2000" dirty="0"/>
              <a:t>$statement-&gt;execute();</a:t>
            </a: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Working with Parameters </a:t>
            </a:r>
            <a:r>
              <a:rPr lang="mr-IN" sz="1500" kern="1200" dirty="0">
                <a:solidFill>
                  <a:schemeClr val="tx1"/>
                </a:solidFill>
                <a:effectLst/>
                <a:latin typeface="Rockwell" pitchFamily="18" charset="0"/>
                <a:ea typeface="+mn-ea"/>
                <a:cs typeface="+mn-cs"/>
              </a:rPr>
              <a:t>–</a:t>
            </a:r>
            <a:r>
              <a:rPr lang="en-US" sz="1500" kern="1200" dirty="0">
                <a:solidFill>
                  <a:schemeClr val="tx1"/>
                </a:solidFill>
                <a:effectLst/>
                <a:latin typeface="Rockwell" pitchFamily="18" charset="0"/>
                <a:ea typeface="+mn-ea"/>
                <a:cs typeface="+mn-cs"/>
              </a:rPr>
              <a:t> Technique 1 ? Placeholders</a:t>
            </a:r>
            <a:endParaRPr lang="en-US" dirty="0">
              <a:effectLst/>
            </a:endParaRPr>
          </a:p>
        </p:txBody>
      </p:sp>
    </p:spTree>
    <p:extLst>
      <p:ext uri="{BB962C8B-B14F-4D97-AF65-F5344CB8AC3E}">
        <p14:creationId xmlns:p14="http://schemas.microsoft.com/office/powerpoint/2010/main" val="383907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914400" y="1646237"/>
            <a:ext cx="7474024" cy="4525963"/>
          </a:xfrm>
        </p:spPr>
        <p:txBody>
          <a:bodyPr>
            <a:noAutofit/>
          </a:bodyPr>
          <a:lstStyle/>
          <a:p>
            <a:pPr>
              <a:spcAft>
                <a:spcPts val="0"/>
              </a:spcAft>
            </a:pPr>
            <a:r>
              <a:rPr lang="en-US" sz="2000" dirty="0"/>
              <a:t>/* can pass an array, to be used in order */</a:t>
            </a:r>
          </a:p>
          <a:p>
            <a:pPr>
              <a:spcAft>
                <a:spcPts val="0"/>
              </a:spcAft>
            </a:pPr>
            <a:endParaRPr lang="en-US" sz="2000" dirty="0"/>
          </a:p>
          <a:p>
            <a:pPr>
              <a:spcAft>
                <a:spcPts val="0"/>
              </a:spcAft>
            </a:pPr>
            <a:r>
              <a:rPr lang="en-US" sz="2000" dirty="0"/>
              <a:t>$</a:t>
            </a:r>
            <a:r>
              <a:rPr lang="en-US" sz="2000" dirty="0" err="1"/>
              <a:t>sql</a:t>
            </a:r>
            <a:r>
              <a:rPr lang="en-US" sz="2000" dirty="0"/>
              <a:t> = "INSERT INTO books (ISBN10, Title, </a:t>
            </a:r>
            <a:r>
              <a:rPr lang="en-US" sz="2000" dirty="0" err="1"/>
              <a:t>CopyrightYear</a:t>
            </a:r>
            <a:r>
              <a:rPr lang="en-US" sz="2000" dirty="0"/>
              <a:t>, </a:t>
            </a:r>
            <a:r>
              <a:rPr lang="en-US" sz="2000" dirty="0" err="1"/>
              <a:t>ImprintId</a:t>
            </a:r>
            <a:r>
              <a:rPr lang="en-US" sz="2000" dirty="0"/>
              <a:t>,</a:t>
            </a:r>
          </a:p>
          <a:p>
            <a:pPr>
              <a:spcAft>
                <a:spcPts val="0"/>
              </a:spcAft>
            </a:pPr>
            <a:r>
              <a:rPr lang="en-US" sz="2000" dirty="0" err="1"/>
              <a:t>ProductionStatusId</a:t>
            </a:r>
            <a:r>
              <a:rPr lang="en-US" sz="2000" dirty="0"/>
              <a:t>, </a:t>
            </a:r>
            <a:r>
              <a:rPr lang="en-US" sz="2000" dirty="0" err="1"/>
              <a:t>TrimSize</a:t>
            </a:r>
            <a:r>
              <a:rPr lang="en-US" sz="2000" dirty="0"/>
              <a:t>, Description) VALUES (</a:t>
            </a:r>
            <a:r>
              <a:rPr lang="en-US" sz="2000" b="1" dirty="0">
                <a:solidFill>
                  <a:schemeClr val="accent2"/>
                </a:solidFill>
              </a:rPr>
              <a:t>?,?,?,?,</a:t>
            </a:r>
          </a:p>
          <a:p>
            <a:pPr>
              <a:spcAft>
                <a:spcPts val="0"/>
              </a:spcAft>
            </a:pPr>
            <a:r>
              <a:rPr lang="mr-IN" sz="2000" b="1" dirty="0">
                <a:solidFill>
                  <a:schemeClr val="accent2"/>
                </a:solidFill>
              </a:rPr>
              <a:t>?,?,?</a:t>
            </a:r>
            <a:r>
              <a:rPr lang="mr-IN" sz="2000" dirty="0"/>
              <a:t>)";</a:t>
            </a:r>
          </a:p>
          <a:p>
            <a:pPr>
              <a:spcAft>
                <a:spcPts val="0"/>
              </a:spcAft>
            </a:pPr>
            <a:r>
              <a:rPr lang="en-US" sz="2000" dirty="0"/>
              <a:t>$statement = $</a:t>
            </a:r>
            <a:r>
              <a:rPr lang="en-US" sz="2000" dirty="0" err="1"/>
              <a:t>pdo</a:t>
            </a:r>
            <a:r>
              <a:rPr lang="en-US" sz="2000" dirty="0"/>
              <a:t>-&gt;prepare($</a:t>
            </a:r>
            <a:r>
              <a:rPr lang="en-US" sz="2000" dirty="0" err="1"/>
              <a:t>sql</a:t>
            </a:r>
            <a:r>
              <a:rPr lang="en-US" sz="2000" dirty="0"/>
              <a:t>);</a:t>
            </a:r>
          </a:p>
          <a:p>
            <a:pPr>
              <a:spcAft>
                <a:spcPts val="0"/>
              </a:spcAft>
            </a:pPr>
            <a:r>
              <a:rPr lang="en-US" sz="2000" dirty="0"/>
              <a:t>$statement-&gt;execute array(</a:t>
            </a:r>
            <a:r>
              <a:rPr lang="en-US" sz="2000" b="1" dirty="0">
                <a:solidFill>
                  <a:srgbClr val="A82233"/>
                </a:solidFill>
              </a:rPr>
              <a:t>array(</a:t>
            </a:r>
            <a:r>
              <a:rPr lang="en-US" sz="2000" dirty="0"/>
              <a:t>$_POST['</a:t>
            </a:r>
            <a:r>
              <a:rPr lang="en-US" sz="2000" dirty="0" err="1"/>
              <a:t>isbn</a:t>
            </a:r>
            <a:r>
              <a:rPr lang="en-US" sz="2000" dirty="0"/>
              <a:t>'], $_POST['title'],$_POST['year'], $_POST['imprint'], $_POST['status'], $_POST['size'],$_POST['</a:t>
            </a:r>
            <a:r>
              <a:rPr lang="en-US" sz="2000" dirty="0" err="1"/>
              <a:t>desc</a:t>
            </a:r>
            <a:r>
              <a:rPr lang="en-US" sz="2000" dirty="0"/>
              <a:t>']</a:t>
            </a:r>
            <a:r>
              <a:rPr lang="en-US" sz="2000" b="1" dirty="0">
                <a:solidFill>
                  <a:srgbClr val="A82233"/>
                </a:solidFill>
              </a:rPr>
              <a:t>)</a:t>
            </a:r>
            <a:r>
              <a:rPr lang="en-US" sz="2000" dirty="0"/>
              <a:t>);</a:t>
            </a: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Working with Parameters </a:t>
            </a:r>
            <a:r>
              <a:rPr lang="mr-IN" sz="1500" kern="1200" dirty="0">
                <a:solidFill>
                  <a:schemeClr val="tx1"/>
                </a:solidFill>
                <a:effectLst/>
                <a:latin typeface="Rockwell" pitchFamily="18" charset="0"/>
                <a:ea typeface="+mn-ea"/>
                <a:cs typeface="+mn-cs"/>
              </a:rPr>
              <a:t>–</a:t>
            </a:r>
            <a:r>
              <a:rPr lang="en-US" sz="1500" kern="1200" dirty="0">
                <a:solidFill>
                  <a:schemeClr val="tx1"/>
                </a:solidFill>
                <a:effectLst/>
                <a:latin typeface="Rockwell" pitchFamily="18" charset="0"/>
                <a:ea typeface="+mn-ea"/>
                <a:cs typeface="+mn-cs"/>
              </a:rPr>
              <a:t> Technique 1 ? Placeholders </a:t>
            </a:r>
            <a:r>
              <a:rPr lang="en-US" sz="1500" i="1" kern="1200" dirty="0">
                <a:solidFill>
                  <a:schemeClr val="tx1"/>
                </a:solidFill>
                <a:effectLst/>
              </a:rPr>
              <a:t>with Array</a:t>
            </a:r>
            <a:endParaRPr lang="en-US" i="1" dirty="0">
              <a:effectLst/>
            </a:endParaRPr>
          </a:p>
        </p:txBody>
      </p:sp>
    </p:spTree>
    <p:extLst>
      <p:ext uri="{BB962C8B-B14F-4D97-AF65-F5344CB8AC3E}">
        <p14:creationId xmlns:p14="http://schemas.microsoft.com/office/powerpoint/2010/main" val="4106020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914400" y="1646237"/>
            <a:ext cx="7474024" cy="4525963"/>
          </a:xfrm>
        </p:spPr>
        <p:txBody>
          <a:bodyPr>
            <a:noAutofit/>
          </a:bodyPr>
          <a:lstStyle/>
          <a:p>
            <a:pPr>
              <a:spcAft>
                <a:spcPts val="0"/>
              </a:spcAft>
            </a:pPr>
            <a:r>
              <a:rPr lang="en-US" sz="2000" dirty="0"/>
              <a:t>$</a:t>
            </a:r>
            <a:r>
              <a:rPr lang="en-US" sz="2000" dirty="0" err="1"/>
              <a:t>sql</a:t>
            </a:r>
            <a:r>
              <a:rPr lang="en-US" sz="2000" dirty="0"/>
              <a:t> = "INSERT INTO books (ISBN10, Title, </a:t>
            </a:r>
            <a:r>
              <a:rPr lang="en-US" sz="2000" dirty="0" err="1"/>
              <a:t>CopyrightYear</a:t>
            </a:r>
            <a:r>
              <a:rPr lang="en-US" sz="2000" dirty="0"/>
              <a:t>, </a:t>
            </a:r>
            <a:r>
              <a:rPr lang="en-US" sz="2000" dirty="0" err="1"/>
              <a:t>ImprintId</a:t>
            </a:r>
            <a:r>
              <a:rPr lang="en-US" sz="2000" dirty="0"/>
              <a:t>,</a:t>
            </a:r>
          </a:p>
          <a:p>
            <a:pPr>
              <a:spcAft>
                <a:spcPts val="0"/>
              </a:spcAft>
            </a:pPr>
            <a:r>
              <a:rPr lang="en-US" sz="2000" dirty="0" err="1"/>
              <a:t>ProductionStatusId</a:t>
            </a:r>
            <a:r>
              <a:rPr lang="en-US" sz="2000" dirty="0"/>
              <a:t>, </a:t>
            </a:r>
            <a:r>
              <a:rPr lang="en-US" sz="2000" dirty="0" err="1"/>
              <a:t>TrimSize</a:t>
            </a:r>
            <a:r>
              <a:rPr lang="en-US" sz="2000" dirty="0"/>
              <a:t>, Description) VALUES (:</a:t>
            </a:r>
            <a:r>
              <a:rPr lang="en-US" sz="2000" dirty="0" err="1"/>
              <a:t>isbn</a:t>
            </a:r>
            <a:r>
              <a:rPr lang="en-US" sz="2000" dirty="0"/>
              <a:t>,</a:t>
            </a:r>
          </a:p>
          <a:p>
            <a:pPr>
              <a:spcAft>
                <a:spcPts val="0"/>
              </a:spcAft>
            </a:pPr>
            <a:r>
              <a:rPr lang="en-US" sz="2000" dirty="0"/>
              <a:t>:title, :year, :imprint, :status, :size, :</a:t>
            </a:r>
            <a:r>
              <a:rPr lang="en-US" sz="2000" dirty="0" err="1"/>
              <a:t>desc</a:t>
            </a:r>
            <a:r>
              <a:rPr lang="en-US" sz="2000" dirty="0"/>
              <a:t>) ";</a:t>
            </a:r>
          </a:p>
          <a:p>
            <a:pPr>
              <a:spcAft>
                <a:spcPts val="0"/>
              </a:spcAft>
            </a:pPr>
            <a:r>
              <a:rPr lang="en-US" sz="2000" dirty="0"/>
              <a:t>$statement = $</a:t>
            </a:r>
            <a:r>
              <a:rPr lang="en-US" sz="2000" dirty="0" err="1"/>
              <a:t>pdo</a:t>
            </a:r>
            <a:r>
              <a:rPr lang="en-US" sz="2000" dirty="0"/>
              <a:t>-&gt;prepare($</a:t>
            </a:r>
            <a:r>
              <a:rPr lang="en-US" sz="2000" dirty="0" err="1"/>
              <a:t>sql</a:t>
            </a:r>
            <a:r>
              <a:rPr lang="en-US" sz="2000" dirty="0"/>
              <a:t>);</a:t>
            </a:r>
          </a:p>
          <a:p>
            <a:pPr>
              <a:spcAft>
                <a:spcPts val="0"/>
              </a:spcAft>
            </a:pPr>
            <a:r>
              <a:rPr lang="en-US" sz="2000" dirty="0"/>
              <a:t>$statement-&gt;</a:t>
            </a:r>
            <a:r>
              <a:rPr lang="en-US" sz="2000" dirty="0" err="1"/>
              <a:t>bindValue</a:t>
            </a:r>
            <a:r>
              <a:rPr lang="en-US" sz="2000" dirty="0"/>
              <a:t>(':</a:t>
            </a:r>
            <a:r>
              <a:rPr lang="en-US" sz="2000" dirty="0" err="1"/>
              <a:t>isbn</a:t>
            </a:r>
            <a:r>
              <a:rPr lang="en-US" sz="2000" dirty="0"/>
              <a:t>', $_POST['</a:t>
            </a:r>
            <a:r>
              <a:rPr lang="en-US" sz="2000" dirty="0" err="1"/>
              <a:t>isbn</a:t>
            </a:r>
            <a:r>
              <a:rPr lang="en-US" sz="2000" dirty="0"/>
              <a:t>']);</a:t>
            </a:r>
          </a:p>
          <a:p>
            <a:pPr>
              <a:spcAft>
                <a:spcPts val="0"/>
              </a:spcAft>
            </a:pPr>
            <a:r>
              <a:rPr lang="en-US" sz="2000" dirty="0"/>
              <a:t>$statement-&gt;</a:t>
            </a:r>
            <a:r>
              <a:rPr lang="en-US" sz="2000" dirty="0" err="1"/>
              <a:t>bindValue</a:t>
            </a:r>
            <a:r>
              <a:rPr lang="en-US" sz="2000" dirty="0"/>
              <a:t>(':title', $_POST['title']);</a:t>
            </a:r>
          </a:p>
          <a:p>
            <a:pPr>
              <a:spcAft>
                <a:spcPts val="0"/>
              </a:spcAft>
            </a:pPr>
            <a:r>
              <a:rPr lang="en-US" sz="2000" dirty="0"/>
              <a:t>$statement-&gt;</a:t>
            </a:r>
            <a:r>
              <a:rPr lang="en-US" sz="2000" dirty="0" err="1"/>
              <a:t>bindValue</a:t>
            </a:r>
            <a:r>
              <a:rPr lang="en-US" sz="2000" dirty="0"/>
              <a:t>(':year', $_POST['year']);</a:t>
            </a:r>
          </a:p>
          <a:p>
            <a:pPr>
              <a:spcAft>
                <a:spcPts val="0"/>
              </a:spcAft>
            </a:pPr>
            <a:r>
              <a:rPr lang="en-US" sz="2000" dirty="0"/>
              <a:t>$statement-&gt;</a:t>
            </a:r>
            <a:r>
              <a:rPr lang="en-US" sz="2000" dirty="0" err="1"/>
              <a:t>bindValue</a:t>
            </a:r>
            <a:r>
              <a:rPr lang="en-US" sz="2000" dirty="0"/>
              <a:t>(':imprint', $_POST['imprint']);</a:t>
            </a:r>
          </a:p>
          <a:p>
            <a:pPr>
              <a:spcAft>
                <a:spcPts val="0"/>
              </a:spcAft>
            </a:pPr>
            <a:r>
              <a:rPr lang="en-US" sz="2000" dirty="0"/>
              <a:t>$statement-&gt;</a:t>
            </a:r>
            <a:r>
              <a:rPr lang="en-US" sz="2000" dirty="0" err="1"/>
              <a:t>bindValue</a:t>
            </a:r>
            <a:r>
              <a:rPr lang="en-US" sz="2000" dirty="0"/>
              <a:t>(':status', $_POST['status']);</a:t>
            </a:r>
          </a:p>
          <a:p>
            <a:pPr>
              <a:spcAft>
                <a:spcPts val="0"/>
              </a:spcAft>
            </a:pPr>
            <a:r>
              <a:rPr lang="en-US" sz="2000" dirty="0"/>
              <a:t>$statement-&gt;</a:t>
            </a:r>
            <a:r>
              <a:rPr lang="en-US" sz="2000" dirty="0" err="1"/>
              <a:t>bindValue</a:t>
            </a:r>
            <a:r>
              <a:rPr lang="en-US" sz="2000" dirty="0"/>
              <a:t>(':size', $_POST['size']);</a:t>
            </a:r>
          </a:p>
          <a:p>
            <a:pPr>
              <a:spcAft>
                <a:spcPts val="0"/>
              </a:spcAft>
            </a:pPr>
            <a:r>
              <a:rPr lang="en-US" sz="2000" dirty="0"/>
              <a:t>$statement-&gt;</a:t>
            </a:r>
            <a:r>
              <a:rPr lang="en-US" sz="2000" dirty="0" err="1"/>
              <a:t>bindValue</a:t>
            </a:r>
            <a:r>
              <a:rPr lang="en-US" sz="2000" dirty="0"/>
              <a:t>(':</a:t>
            </a:r>
            <a:r>
              <a:rPr lang="en-US" sz="2000" dirty="0" err="1"/>
              <a:t>desc</a:t>
            </a:r>
            <a:r>
              <a:rPr lang="en-US" sz="2000" dirty="0"/>
              <a:t>', $_POST['</a:t>
            </a:r>
            <a:r>
              <a:rPr lang="en-US" sz="2000" dirty="0" err="1"/>
              <a:t>desc</a:t>
            </a:r>
            <a:r>
              <a:rPr lang="en-US" sz="2000" dirty="0"/>
              <a:t>']);</a:t>
            </a:r>
          </a:p>
          <a:p>
            <a:pPr>
              <a:spcAft>
                <a:spcPts val="0"/>
              </a:spcAft>
            </a:pPr>
            <a:r>
              <a:rPr lang="en-US" sz="2000" dirty="0"/>
              <a:t>$statement-&gt;execute();</a:t>
            </a:r>
          </a:p>
        </p:txBody>
      </p:sp>
      <p:sp>
        <p:nvSpPr>
          <p:cNvPr id="4" name="Content Placeholder 3"/>
          <p:cNvSpPr>
            <a:spLocks noGrp="1"/>
          </p:cNvSpPr>
          <p:nvPr>
            <p:ph sz="quarter" idx="13"/>
          </p:nvPr>
        </p:nvSpPr>
        <p:spPr/>
        <p:txBody>
          <a:bodyPr>
            <a:normAutofit fontScale="92500" lnSpcReduction="10000"/>
          </a:bodyPr>
          <a:lstStyle/>
          <a:p>
            <a:r>
              <a:rPr lang="en-US" sz="1500" kern="1200" dirty="0">
                <a:solidFill>
                  <a:schemeClr val="tx1"/>
                </a:solidFill>
                <a:effectLst/>
                <a:latin typeface="Rockwell" pitchFamily="18" charset="0"/>
                <a:ea typeface="+mn-ea"/>
                <a:cs typeface="+mn-cs"/>
              </a:rPr>
              <a:t>Working with Parameters </a:t>
            </a:r>
            <a:r>
              <a:rPr lang="mr-IN" sz="1500" kern="1200" dirty="0">
                <a:solidFill>
                  <a:schemeClr val="tx1"/>
                </a:solidFill>
                <a:effectLst/>
                <a:latin typeface="Rockwell" pitchFamily="18" charset="0"/>
                <a:ea typeface="+mn-ea"/>
                <a:cs typeface="+mn-cs"/>
              </a:rPr>
              <a:t>–</a:t>
            </a:r>
            <a:r>
              <a:rPr lang="en-US" sz="1500" kern="1200" dirty="0">
                <a:solidFill>
                  <a:schemeClr val="tx1"/>
                </a:solidFill>
                <a:effectLst/>
                <a:latin typeface="Rockwell" pitchFamily="18" charset="0"/>
                <a:ea typeface="+mn-ea"/>
                <a:cs typeface="+mn-cs"/>
              </a:rPr>
              <a:t> </a:t>
            </a:r>
            <a:r>
              <a:rPr lang="en-US" sz="1600" dirty="0"/>
              <a:t> Technique 2 - named parameters </a:t>
            </a:r>
            <a:endParaRPr lang="en-US" dirty="0">
              <a:effectLst/>
            </a:endParaRPr>
          </a:p>
        </p:txBody>
      </p:sp>
    </p:spTree>
    <p:extLst>
      <p:ext uri="{BB962C8B-B14F-4D97-AF65-F5344CB8AC3E}">
        <p14:creationId xmlns:p14="http://schemas.microsoft.com/office/powerpoint/2010/main" val="3035582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914400" y="1646237"/>
            <a:ext cx="7474024" cy="4525963"/>
          </a:xfrm>
        </p:spPr>
        <p:txBody>
          <a:bodyPr>
            <a:noAutofit/>
          </a:bodyPr>
          <a:lstStyle/>
          <a:p>
            <a:pPr>
              <a:spcAft>
                <a:spcPts val="0"/>
              </a:spcAft>
            </a:pPr>
            <a:r>
              <a:rPr lang="en-US" sz="2000" dirty="0"/>
              <a:t>$</a:t>
            </a:r>
            <a:r>
              <a:rPr lang="en-US" sz="2000" dirty="0" err="1"/>
              <a:t>sql</a:t>
            </a:r>
            <a:r>
              <a:rPr lang="en-US" sz="2000" dirty="0"/>
              <a:t> = "INSERT INTO books (ISBN10, Title, </a:t>
            </a:r>
            <a:r>
              <a:rPr lang="en-US" sz="2000" dirty="0" err="1"/>
              <a:t>CopyrightYear</a:t>
            </a:r>
            <a:r>
              <a:rPr lang="en-US" sz="2000" dirty="0"/>
              <a:t>, </a:t>
            </a:r>
            <a:r>
              <a:rPr lang="en-US" sz="2000" dirty="0" err="1"/>
              <a:t>ImprintId</a:t>
            </a:r>
            <a:r>
              <a:rPr lang="en-US" sz="2000" dirty="0"/>
              <a:t>,</a:t>
            </a:r>
          </a:p>
          <a:p>
            <a:pPr>
              <a:spcAft>
                <a:spcPts val="0"/>
              </a:spcAft>
            </a:pPr>
            <a:r>
              <a:rPr lang="en-US" sz="2000" dirty="0" err="1"/>
              <a:t>ProductionStatusId</a:t>
            </a:r>
            <a:r>
              <a:rPr lang="en-US" sz="2000" dirty="0"/>
              <a:t>, </a:t>
            </a:r>
            <a:r>
              <a:rPr lang="en-US" sz="2000" dirty="0" err="1"/>
              <a:t>TrimSize</a:t>
            </a:r>
            <a:r>
              <a:rPr lang="en-US" sz="2000" dirty="0"/>
              <a:t>, Description) VALUES (:</a:t>
            </a:r>
            <a:r>
              <a:rPr lang="en-US" sz="2000" dirty="0" err="1"/>
              <a:t>isbn</a:t>
            </a:r>
            <a:r>
              <a:rPr lang="en-US" sz="2000" dirty="0"/>
              <a:t>,</a:t>
            </a:r>
          </a:p>
          <a:p>
            <a:pPr>
              <a:spcAft>
                <a:spcPts val="0"/>
              </a:spcAft>
            </a:pPr>
            <a:r>
              <a:rPr lang="en-US" sz="2000" dirty="0"/>
              <a:t>:title, :year, :imprint, :status, :size, :</a:t>
            </a:r>
            <a:r>
              <a:rPr lang="en-US" sz="2000" dirty="0" err="1"/>
              <a:t>desc</a:t>
            </a:r>
            <a:r>
              <a:rPr lang="en-US" sz="2000" dirty="0"/>
              <a:t>) ";</a:t>
            </a:r>
          </a:p>
          <a:p>
            <a:pPr>
              <a:spcAft>
                <a:spcPts val="0"/>
              </a:spcAft>
            </a:pPr>
            <a:r>
              <a:rPr lang="en-US" sz="2000" dirty="0"/>
              <a:t>$statement = $</a:t>
            </a:r>
            <a:r>
              <a:rPr lang="en-US" sz="2000" dirty="0" err="1"/>
              <a:t>pdo</a:t>
            </a:r>
            <a:r>
              <a:rPr lang="en-US" sz="2000" dirty="0"/>
              <a:t>-&gt;prepare($</a:t>
            </a:r>
            <a:r>
              <a:rPr lang="en-US" sz="2000" dirty="0" err="1"/>
              <a:t>sql</a:t>
            </a:r>
            <a:r>
              <a:rPr lang="en-US" sz="2000" dirty="0"/>
              <a:t>);</a:t>
            </a:r>
          </a:p>
          <a:p>
            <a:pPr>
              <a:spcAft>
                <a:spcPts val="0"/>
              </a:spcAft>
            </a:pPr>
            <a:r>
              <a:rPr lang="en-US" sz="2000" dirty="0"/>
              <a:t>$statement-&gt;execute(array(':</a:t>
            </a:r>
            <a:r>
              <a:rPr lang="en-US" sz="2000" dirty="0" err="1"/>
              <a:t>isbn</a:t>
            </a:r>
            <a:r>
              <a:rPr lang="en-US" sz="2000" dirty="0"/>
              <a:t>' =&gt; $_POST['</a:t>
            </a:r>
            <a:r>
              <a:rPr lang="en-US" sz="2000" dirty="0" err="1"/>
              <a:t>isbn</a:t>
            </a:r>
            <a:r>
              <a:rPr lang="en-US" sz="2000" dirty="0"/>
              <a:t>'],</a:t>
            </a:r>
          </a:p>
          <a:p>
            <a:pPr>
              <a:spcAft>
                <a:spcPts val="0"/>
              </a:spcAft>
            </a:pPr>
            <a:r>
              <a:rPr lang="en-US" sz="2000" dirty="0"/>
              <a:t>			':title'=&gt; $_POST['title'],</a:t>
            </a:r>
          </a:p>
          <a:p>
            <a:pPr>
              <a:spcAft>
                <a:spcPts val="0"/>
              </a:spcAft>
            </a:pPr>
            <a:r>
              <a:rPr lang="en-US" sz="2000" dirty="0"/>
              <a:t>			':year'=&gt; $_POST['year'],</a:t>
            </a:r>
          </a:p>
          <a:p>
            <a:pPr>
              <a:spcAft>
                <a:spcPts val="0"/>
              </a:spcAft>
            </a:pPr>
            <a:r>
              <a:rPr lang="en-US" sz="2000" dirty="0"/>
              <a:t>			':imprint'=&gt;  $_POST['imprint'],</a:t>
            </a:r>
          </a:p>
          <a:p>
            <a:pPr>
              <a:spcAft>
                <a:spcPts val="0"/>
              </a:spcAft>
            </a:pPr>
            <a:r>
              <a:rPr lang="en-US" sz="2000" dirty="0"/>
              <a:t>			':status'=&gt; $_POST['status'],</a:t>
            </a:r>
          </a:p>
          <a:p>
            <a:pPr>
              <a:spcAft>
                <a:spcPts val="0"/>
              </a:spcAft>
            </a:pPr>
            <a:r>
              <a:rPr lang="en-US" sz="2000" dirty="0"/>
              <a:t>			':size'=&gt; $_POST['size']</a:t>
            </a:r>
          </a:p>
          <a:p>
            <a:pPr>
              <a:spcAft>
                <a:spcPts val="0"/>
              </a:spcAft>
            </a:pPr>
            <a:r>
              <a:rPr lang="en-US" sz="2000" dirty="0"/>
              <a:t>			':</a:t>
            </a:r>
            <a:r>
              <a:rPr lang="en-US" sz="2000" dirty="0" err="1"/>
              <a:t>desc</a:t>
            </a:r>
            <a:r>
              <a:rPr lang="en-US" sz="2000" dirty="0"/>
              <a:t>'=&gt; $_POST['</a:t>
            </a:r>
            <a:r>
              <a:rPr lang="en-US" sz="2000" dirty="0" err="1"/>
              <a:t>desc</a:t>
            </a:r>
            <a:r>
              <a:rPr lang="en-US" sz="2000" dirty="0"/>
              <a:t>']));</a:t>
            </a:r>
          </a:p>
        </p:txBody>
      </p:sp>
      <p:sp>
        <p:nvSpPr>
          <p:cNvPr id="4" name="Content Placeholder 3"/>
          <p:cNvSpPr>
            <a:spLocks noGrp="1"/>
          </p:cNvSpPr>
          <p:nvPr>
            <p:ph sz="quarter" idx="13"/>
          </p:nvPr>
        </p:nvSpPr>
        <p:spPr/>
        <p:txBody>
          <a:bodyPr>
            <a:normAutofit fontScale="92500" lnSpcReduction="10000"/>
          </a:bodyPr>
          <a:lstStyle/>
          <a:p>
            <a:r>
              <a:rPr lang="en-US" sz="1500" kern="1200" dirty="0">
                <a:solidFill>
                  <a:schemeClr val="tx1"/>
                </a:solidFill>
                <a:effectLst/>
                <a:latin typeface="Rockwell" pitchFamily="18" charset="0"/>
                <a:ea typeface="+mn-ea"/>
                <a:cs typeface="+mn-cs"/>
              </a:rPr>
              <a:t>Working with Parameters </a:t>
            </a:r>
            <a:r>
              <a:rPr lang="mr-IN" sz="1500" kern="1200" dirty="0">
                <a:solidFill>
                  <a:schemeClr val="tx1"/>
                </a:solidFill>
                <a:effectLst/>
                <a:latin typeface="Rockwell" pitchFamily="18" charset="0"/>
                <a:ea typeface="+mn-ea"/>
                <a:cs typeface="+mn-cs"/>
              </a:rPr>
              <a:t>–</a:t>
            </a:r>
            <a:r>
              <a:rPr lang="en-US" sz="1500" kern="1200" dirty="0">
                <a:solidFill>
                  <a:schemeClr val="tx1"/>
                </a:solidFill>
                <a:effectLst/>
                <a:latin typeface="Rockwell" pitchFamily="18" charset="0"/>
                <a:ea typeface="+mn-ea"/>
                <a:cs typeface="+mn-cs"/>
              </a:rPr>
              <a:t> </a:t>
            </a:r>
            <a:r>
              <a:rPr lang="en-US" sz="1600" dirty="0"/>
              <a:t> Technique 2 - named parameters </a:t>
            </a:r>
            <a:r>
              <a:rPr lang="en-US" sz="1600" i="1" dirty="0"/>
              <a:t>with Array</a:t>
            </a:r>
            <a:endParaRPr lang="en-US" i="1" dirty="0">
              <a:effectLst/>
            </a:endParaRPr>
          </a:p>
        </p:txBody>
      </p:sp>
    </p:spTree>
    <p:extLst>
      <p:ext uri="{BB962C8B-B14F-4D97-AF65-F5344CB8AC3E}">
        <p14:creationId xmlns:p14="http://schemas.microsoft.com/office/powerpoint/2010/main" val="4199689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4" name="Content Placeholder 3"/>
          <p:cNvSpPr>
            <a:spLocks noGrp="1"/>
          </p:cNvSpPr>
          <p:nvPr>
            <p:ph sz="quarter" idx="13"/>
          </p:nvPr>
        </p:nvSpPr>
        <p:spPr/>
        <p:txBody>
          <a:bodyPr>
            <a:normAutofit lnSpcReduction="10000"/>
          </a:bodyPr>
          <a:lstStyle/>
          <a:p>
            <a:r>
              <a:rPr lang="en-US" dirty="0"/>
              <a:t>Getting user input into a query</a:t>
            </a:r>
            <a:endParaRPr lang="en-US" dirty="0">
              <a:effectLst/>
            </a:endParaRPr>
          </a:p>
        </p:txBody>
      </p:sp>
      <p:pic>
        <p:nvPicPr>
          <p:cNvPr id="6" name="Content Placeholder 5" descr="4812614024.eps"/>
          <p:cNvPicPr>
            <a:picLocks noGrp="1" noChangeAspect="1"/>
          </p:cNvPicPr>
          <p:nvPr>
            <p:ph idx="1"/>
          </p:nvPr>
        </p:nvPicPr>
        <p:blipFill rotWithShape="1">
          <a:blip r:embed="rId2">
            <a:extLst>
              <a:ext uri="{28A0092B-C50C-407E-A947-70E740481C1C}">
                <a14:useLocalDpi xmlns:a14="http://schemas.microsoft.com/office/drawing/2010/main" val="0"/>
              </a:ext>
            </a:extLst>
          </a:blip>
          <a:srcRect t="-4621" b="-7884"/>
          <a:stretch/>
        </p:blipFill>
        <p:spPr>
          <a:xfrm>
            <a:off x="683568" y="1556792"/>
            <a:ext cx="7264221" cy="4303351"/>
          </a:xfrm>
        </p:spPr>
      </p:pic>
    </p:spTree>
    <p:extLst>
      <p:ext uri="{BB962C8B-B14F-4D97-AF65-F5344CB8AC3E}">
        <p14:creationId xmlns:p14="http://schemas.microsoft.com/office/powerpoint/2010/main" val="2040179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3" name="Content Placeholder 2"/>
          <p:cNvSpPr>
            <a:spLocks noGrp="1"/>
          </p:cNvSpPr>
          <p:nvPr>
            <p:ph idx="1"/>
          </p:nvPr>
        </p:nvSpPr>
        <p:spPr>
          <a:xfrm>
            <a:off x="467544" y="1646237"/>
            <a:ext cx="7920880" cy="4525963"/>
          </a:xfrm>
        </p:spPr>
        <p:txBody>
          <a:bodyPr>
            <a:noAutofit/>
          </a:bodyPr>
          <a:lstStyle/>
          <a:p>
            <a:pPr>
              <a:spcAft>
                <a:spcPts val="0"/>
              </a:spcAft>
            </a:pPr>
            <a:r>
              <a:rPr lang="en-US" sz="1600" b="1" dirty="0">
                <a:solidFill>
                  <a:srgbClr val="A82233"/>
                </a:solidFill>
              </a:rPr>
              <a:t>$</a:t>
            </a:r>
            <a:r>
              <a:rPr lang="en-US" sz="1600" b="1" dirty="0" err="1">
                <a:solidFill>
                  <a:srgbClr val="A82233"/>
                </a:solidFill>
              </a:rPr>
              <a:t>pdo</a:t>
            </a:r>
            <a:r>
              <a:rPr lang="en-US" sz="1600" b="1" dirty="0">
                <a:solidFill>
                  <a:srgbClr val="A82233"/>
                </a:solidFill>
              </a:rPr>
              <a:t> = new PDO</a:t>
            </a:r>
            <a:r>
              <a:rPr lang="en-US" sz="1600" dirty="0"/>
              <a:t>($</a:t>
            </a:r>
            <a:r>
              <a:rPr lang="en-US" sz="1600" dirty="0" err="1"/>
              <a:t>connString</a:t>
            </a:r>
            <a:r>
              <a:rPr lang="en-US" sz="1600" dirty="0"/>
              <a:t>,$</a:t>
            </a:r>
            <a:r>
              <a:rPr lang="en-US" sz="1600" dirty="0" err="1"/>
              <a:t>user,$pass</a:t>
            </a:r>
            <a:r>
              <a:rPr lang="en-US" sz="1600" dirty="0"/>
              <a:t>);</a:t>
            </a:r>
          </a:p>
          <a:p>
            <a:pPr>
              <a:spcAft>
                <a:spcPts val="0"/>
              </a:spcAft>
            </a:pPr>
            <a:endParaRPr lang="en-US" sz="1600" dirty="0"/>
          </a:p>
          <a:p>
            <a:pPr>
              <a:spcAft>
                <a:spcPts val="0"/>
              </a:spcAft>
            </a:pPr>
            <a:r>
              <a:rPr lang="en-US" sz="1600" dirty="0"/>
              <a:t>try {</a:t>
            </a:r>
          </a:p>
          <a:p>
            <a:pPr>
              <a:spcAft>
                <a:spcPts val="0"/>
              </a:spcAft>
            </a:pPr>
            <a:r>
              <a:rPr lang="en-US" sz="1600" dirty="0"/>
              <a:t>	// begin a transaction</a:t>
            </a:r>
          </a:p>
          <a:p>
            <a:pPr>
              <a:spcAft>
                <a:spcPts val="0"/>
              </a:spcAft>
            </a:pPr>
            <a:r>
              <a:rPr lang="en-US" sz="1600" dirty="0"/>
              <a:t>	</a:t>
            </a:r>
            <a:r>
              <a:rPr lang="en-US" sz="1600" b="1" dirty="0">
                <a:solidFill>
                  <a:srgbClr val="A82233"/>
                </a:solidFill>
              </a:rPr>
              <a:t>$</a:t>
            </a:r>
            <a:r>
              <a:rPr lang="en-US" sz="1600" b="1" dirty="0" err="1">
                <a:solidFill>
                  <a:srgbClr val="A82233"/>
                </a:solidFill>
              </a:rPr>
              <a:t>pdo</a:t>
            </a:r>
            <a:r>
              <a:rPr lang="en-US" sz="1600" b="1" dirty="0">
                <a:solidFill>
                  <a:srgbClr val="A82233"/>
                </a:solidFill>
              </a:rPr>
              <a:t>-&gt;</a:t>
            </a:r>
            <a:r>
              <a:rPr lang="en-US" sz="1600" b="1" dirty="0" err="1">
                <a:solidFill>
                  <a:srgbClr val="A82233"/>
                </a:solidFill>
              </a:rPr>
              <a:t>beginTransaction</a:t>
            </a:r>
            <a:r>
              <a:rPr lang="en-US" sz="1600" b="1" dirty="0">
                <a:solidFill>
                  <a:srgbClr val="A82233"/>
                </a:solidFill>
              </a:rPr>
              <a:t>();</a:t>
            </a:r>
          </a:p>
          <a:p>
            <a:pPr>
              <a:spcAft>
                <a:spcPts val="0"/>
              </a:spcAft>
            </a:pPr>
            <a:r>
              <a:rPr lang="en-US" sz="1600" dirty="0"/>
              <a:t>	// a set of queries: if one fails, an exception will be thrown</a:t>
            </a:r>
          </a:p>
          <a:p>
            <a:pPr>
              <a:spcAft>
                <a:spcPts val="0"/>
              </a:spcAft>
            </a:pPr>
            <a:r>
              <a:rPr lang="en-US" sz="1600" dirty="0"/>
              <a:t>	</a:t>
            </a:r>
            <a:r>
              <a:rPr lang="en-US" sz="1600" b="1" dirty="0"/>
              <a:t>$</a:t>
            </a:r>
            <a:r>
              <a:rPr lang="en-US" sz="1600" b="1" dirty="0" err="1"/>
              <a:t>pdo</a:t>
            </a:r>
            <a:r>
              <a:rPr lang="en-US" sz="1600" b="1" dirty="0"/>
              <a:t>-&gt;query</a:t>
            </a:r>
            <a:r>
              <a:rPr lang="en-US" sz="1600" dirty="0"/>
              <a:t>("INSERT INTO Categories (</a:t>
            </a:r>
            <a:r>
              <a:rPr lang="en-US" sz="1600" dirty="0" err="1"/>
              <a:t>CategoryName</a:t>
            </a:r>
            <a:r>
              <a:rPr lang="en-US" sz="1600" dirty="0"/>
              <a:t>) VALUES ('Philosophy')");</a:t>
            </a:r>
          </a:p>
          <a:p>
            <a:pPr>
              <a:spcAft>
                <a:spcPts val="0"/>
              </a:spcAft>
            </a:pPr>
            <a:r>
              <a:rPr lang="en-US" sz="1600" dirty="0"/>
              <a:t>	</a:t>
            </a:r>
            <a:r>
              <a:rPr lang="en-US" sz="1600" b="1" dirty="0"/>
              <a:t>$</a:t>
            </a:r>
            <a:r>
              <a:rPr lang="en-US" sz="1600" b="1" dirty="0" err="1"/>
              <a:t>pdo</a:t>
            </a:r>
            <a:r>
              <a:rPr lang="en-US" sz="1600" b="1" dirty="0"/>
              <a:t>-&gt;query</a:t>
            </a:r>
            <a:r>
              <a:rPr lang="en-US" sz="1600" dirty="0"/>
              <a:t>("INSERT INTO Categories (</a:t>
            </a:r>
            <a:r>
              <a:rPr lang="en-US" sz="1600" dirty="0" err="1"/>
              <a:t>CategoryName</a:t>
            </a:r>
            <a:r>
              <a:rPr lang="en-US" sz="1600" dirty="0"/>
              <a:t>) VALUES ('Art')");</a:t>
            </a:r>
          </a:p>
          <a:p>
            <a:pPr>
              <a:spcAft>
                <a:spcPts val="0"/>
              </a:spcAft>
            </a:pPr>
            <a:r>
              <a:rPr lang="en-US" sz="1600" dirty="0"/>
              <a:t>	// if we arrive here, it means that no exception was thrown</a:t>
            </a:r>
          </a:p>
          <a:p>
            <a:pPr>
              <a:spcAft>
                <a:spcPts val="0"/>
              </a:spcAft>
            </a:pPr>
            <a:r>
              <a:rPr lang="en-US" sz="1600" dirty="0"/>
              <a:t>	</a:t>
            </a:r>
            <a:r>
              <a:rPr lang="en-US" sz="1600" b="1" dirty="0">
                <a:solidFill>
                  <a:srgbClr val="A82233"/>
                </a:solidFill>
              </a:rPr>
              <a:t>$</a:t>
            </a:r>
            <a:r>
              <a:rPr lang="en-US" sz="1600" b="1" dirty="0" err="1">
                <a:solidFill>
                  <a:srgbClr val="A82233"/>
                </a:solidFill>
              </a:rPr>
              <a:t>pdo</a:t>
            </a:r>
            <a:r>
              <a:rPr lang="en-US" sz="1600" b="1" dirty="0">
                <a:solidFill>
                  <a:srgbClr val="A82233"/>
                </a:solidFill>
              </a:rPr>
              <a:t>-&gt;commit();</a:t>
            </a:r>
          </a:p>
          <a:p>
            <a:pPr>
              <a:spcAft>
                <a:spcPts val="0"/>
              </a:spcAft>
            </a:pPr>
            <a:r>
              <a:rPr lang="en-US" sz="1600" dirty="0"/>
              <a:t>} catch (Exception $e) {</a:t>
            </a:r>
          </a:p>
          <a:p>
            <a:pPr>
              <a:spcAft>
                <a:spcPts val="0"/>
              </a:spcAft>
            </a:pPr>
            <a:r>
              <a:rPr lang="en-US" sz="1600" dirty="0"/>
              <a:t>	// we must rollback the transaction since an error occurred with insert</a:t>
            </a:r>
          </a:p>
          <a:p>
            <a:pPr>
              <a:spcAft>
                <a:spcPts val="0"/>
              </a:spcAft>
            </a:pPr>
            <a:r>
              <a:rPr lang="en-US" sz="1600" dirty="0"/>
              <a:t>	</a:t>
            </a:r>
            <a:r>
              <a:rPr lang="en-US" sz="1600" b="1" dirty="0">
                <a:solidFill>
                  <a:srgbClr val="A82233"/>
                </a:solidFill>
              </a:rPr>
              <a:t>$</a:t>
            </a:r>
            <a:r>
              <a:rPr lang="en-US" sz="1600" b="1" dirty="0" err="1">
                <a:solidFill>
                  <a:srgbClr val="A82233"/>
                </a:solidFill>
              </a:rPr>
              <a:t>pdo</a:t>
            </a:r>
            <a:r>
              <a:rPr lang="en-US" sz="1600" b="1" dirty="0">
                <a:solidFill>
                  <a:srgbClr val="A82233"/>
                </a:solidFill>
              </a:rPr>
              <a:t>-&gt;rollback();</a:t>
            </a:r>
          </a:p>
          <a:p>
            <a:pPr>
              <a:spcAft>
                <a:spcPts val="0"/>
              </a:spcAft>
            </a:pPr>
            <a:r>
              <a:rPr lang="en-US" sz="1600" dirty="0"/>
              <a:t>}</a:t>
            </a: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Using Transactions </a:t>
            </a:r>
            <a:endParaRPr lang="en-US" dirty="0">
              <a:effectLst/>
            </a:endParaRPr>
          </a:p>
        </p:txBody>
      </p:sp>
    </p:spTree>
    <p:extLst>
      <p:ext uri="{BB962C8B-B14F-4D97-AF65-F5344CB8AC3E}">
        <p14:creationId xmlns:p14="http://schemas.microsoft.com/office/powerpoint/2010/main" val="1368946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Accessing MySQL in PHP </a:t>
            </a: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Advanced example</a:t>
            </a:r>
            <a:endParaRPr lang="en-US" dirty="0">
              <a:effectLst/>
            </a:endParaRPr>
          </a:p>
        </p:txBody>
      </p:sp>
      <p:pic>
        <p:nvPicPr>
          <p:cNvPr id="6" name="Content Placeholder 5" descr="4812614025.eps"/>
          <p:cNvPicPr>
            <a:picLocks noGrp="1" noChangeAspect="1"/>
          </p:cNvPicPr>
          <p:nvPr>
            <p:ph idx="1"/>
          </p:nvPr>
        </p:nvPicPr>
        <p:blipFill>
          <a:blip r:embed="rId2">
            <a:extLst>
              <a:ext uri="{28A0092B-C50C-407E-A947-70E740481C1C}">
                <a14:useLocalDpi xmlns:a14="http://schemas.microsoft.com/office/drawing/2010/main" val="0"/>
              </a:ext>
            </a:extLst>
          </a:blip>
          <a:srcRect l="-31397" r="-31397"/>
          <a:stretch>
            <a:fillRect/>
          </a:stretch>
        </p:blipFill>
        <p:spPr/>
      </p:pic>
    </p:spTree>
    <p:extLst>
      <p:ext uri="{BB962C8B-B14F-4D97-AF65-F5344CB8AC3E}">
        <p14:creationId xmlns:p14="http://schemas.microsoft.com/office/powerpoint/2010/main" val="3530112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4888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bg1"/>
                </a:solidFill>
              </a:rPr>
              <a:t>Databases and Web Development </a:t>
            </a:r>
          </a:p>
        </p:txBody>
      </p:sp>
      <p:sp>
        <p:nvSpPr>
          <p:cNvPr id="27" name="TextBox 26"/>
          <p:cNvSpPr txBox="1"/>
          <p:nvPr/>
        </p:nvSpPr>
        <p:spPr>
          <a:xfrm>
            <a:off x="5508104" y="1249596"/>
            <a:ext cx="2520280" cy="523220"/>
          </a:xfrm>
          <a:prstGeom prst="rect">
            <a:avLst/>
          </a:prstGeom>
          <a:noFill/>
        </p:spPr>
        <p:txBody>
          <a:bodyPr wrap="square" rtlCol="0">
            <a:spAutoFit/>
          </a:bodyPr>
          <a:lstStyle/>
          <a:p>
            <a:r>
              <a:rPr lang="en-US" sz="2800" dirty="0">
                <a:solidFill>
                  <a:schemeClr val="bg1"/>
                </a:solidFill>
              </a:rPr>
              <a:t>SQL</a:t>
            </a:r>
          </a:p>
        </p:txBody>
      </p:sp>
      <p:sp>
        <p:nvSpPr>
          <p:cNvPr id="30" name="TextBox 29"/>
          <p:cNvSpPr txBox="1"/>
          <p:nvPr/>
        </p:nvSpPr>
        <p:spPr>
          <a:xfrm>
            <a:off x="1835696" y="2689756"/>
            <a:ext cx="2520280" cy="523220"/>
          </a:xfrm>
          <a:prstGeom prst="rect">
            <a:avLst/>
          </a:prstGeom>
          <a:noFill/>
        </p:spPr>
        <p:txBody>
          <a:bodyPr wrap="square" rtlCol="0">
            <a:spAutoFit/>
          </a:bodyPr>
          <a:lstStyle/>
          <a:p>
            <a:r>
              <a:rPr lang="en-US" sz="2800" dirty="0">
                <a:solidFill>
                  <a:schemeClr val="bg1"/>
                </a:solidFill>
              </a:rPr>
              <a:t>NoSQL</a:t>
            </a:r>
          </a:p>
        </p:txBody>
      </p:sp>
      <p:sp>
        <p:nvSpPr>
          <p:cNvPr id="32" name="TextBox 31"/>
          <p:cNvSpPr txBox="1"/>
          <p:nvPr/>
        </p:nvSpPr>
        <p:spPr>
          <a:xfrm>
            <a:off x="5508104" y="2708920"/>
            <a:ext cx="2520280" cy="523220"/>
          </a:xfrm>
          <a:prstGeom prst="rect">
            <a:avLst/>
          </a:prstGeom>
          <a:noFill/>
        </p:spPr>
        <p:txBody>
          <a:bodyPr wrap="square" rtlCol="0">
            <a:spAutoFit/>
          </a:bodyPr>
          <a:lstStyle/>
          <a:p>
            <a:r>
              <a:rPr lang="en-US" sz="2800" dirty="0">
                <a:solidFill>
                  <a:schemeClr val="bg1"/>
                </a:solidFill>
              </a:rPr>
              <a:t>Database 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a:solidFill>
                  <a:schemeClr val="bg1"/>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chemeClr val="bg1"/>
                </a:solidFill>
              </a:rPr>
              <a:t>Accessing MySQL in PHP </a:t>
            </a:r>
          </a:p>
          <a:p>
            <a:endParaRPr lang="en-US" sz="2800" dirty="0">
              <a:solidFill>
                <a:schemeClr val="bg1"/>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rgbClr val="C88736"/>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rgbClr val="C88736"/>
                </a:solidFill>
              </a:rPr>
              <a:t>Case Study Schemas </a:t>
            </a:r>
          </a:p>
          <a:p>
            <a:endParaRPr lang="en-US" sz="2800" dirty="0">
              <a:solidFill>
                <a:srgbClr val="C88736"/>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700" dirty="0">
                <a:solidFill>
                  <a:schemeClr val="bg1"/>
                </a:solidFill>
              </a:rPr>
              <a:t>Sample Database Techniques</a:t>
            </a:r>
          </a:p>
        </p:txBody>
      </p:sp>
    </p:spTree>
    <p:extLst>
      <p:ext uri="{BB962C8B-B14F-4D97-AF65-F5344CB8AC3E}">
        <p14:creationId xmlns:p14="http://schemas.microsoft.com/office/powerpoint/2010/main" val="39550858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Case Study Schemas </a:t>
            </a:r>
          </a:p>
        </p:txBody>
      </p:sp>
      <p:pic>
        <p:nvPicPr>
          <p:cNvPr id="5" name="Content Placeholder 4" descr="4812614026.tif"/>
          <p:cNvPicPr>
            <a:picLocks noGrp="1" noChangeAspect="1"/>
          </p:cNvPicPr>
          <p:nvPr>
            <p:ph idx="1"/>
          </p:nvPr>
        </p:nvPicPr>
        <p:blipFill>
          <a:blip r:embed="rId2">
            <a:extLst>
              <a:ext uri="{28A0092B-C50C-407E-A947-70E740481C1C}">
                <a14:useLocalDpi xmlns:a14="http://schemas.microsoft.com/office/drawing/2010/main" val="0"/>
              </a:ext>
            </a:extLst>
          </a:blip>
          <a:srcRect t="-35817" b="-35817"/>
          <a:stretch>
            <a:fillRect/>
          </a:stretch>
        </p:blipFill>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Travel Photo Sharing Database </a:t>
            </a:r>
            <a:endParaRPr lang="en-US" dirty="0">
              <a:effectLst/>
            </a:endParaRPr>
          </a:p>
        </p:txBody>
      </p:sp>
    </p:spTree>
    <p:extLst>
      <p:ext uri="{BB962C8B-B14F-4D97-AF65-F5344CB8AC3E}">
        <p14:creationId xmlns:p14="http://schemas.microsoft.com/office/powerpoint/2010/main" val="1053292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Case Study Schemas </a:t>
            </a:r>
          </a:p>
        </p:txBody>
      </p:sp>
      <p:pic>
        <p:nvPicPr>
          <p:cNvPr id="5" name="Content Placeholder 4" descr="4812614027.tif"/>
          <p:cNvPicPr>
            <a:picLocks noGrp="1" noChangeAspect="1"/>
          </p:cNvPicPr>
          <p:nvPr>
            <p:ph idx="1"/>
          </p:nvPr>
        </p:nvPicPr>
        <p:blipFill>
          <a:blip r:embed="rId2">
            <a:extLst>
              <a:ext uri="{28A0092B-C50C-407E-A947-70E740481C1C}">
                <a14:useLocalDpi xmlns:a14="http://schemas.microsoft.com/office/drawing/2010/main" val="0"/>
              </a:ext>
            </a:extLst>
          </a:blip>
          <a:srcRect t="-14386" b="-14386"/>
          <a:stretch>
            <a:fillRect/>
          </a:stretch>
        </p:blipFill>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Art Database</a:t>
            </a:r>
            <a:endParaRPr lang="en-US" dirty="0">
              <a:effectLst/>
            </a:endParaRPr>
          </a:p>
        </p:txBody>
      </p:sp>
    </p:spTree>
    <p:extLst>
      <p:ext uri="{BB962C8B-B14F-4D97-AF65-F5344CB8AC3E}">
        <p14:creationId xmlns:p14="http://schemas.microsoft.com/office/powerpoint/2010/main" val="1135045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a:t>Databases and Web Development </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The Role of Databases in Web Development </a:t>
            </a:r>
            <a:endParaRPr lang="en-US" dirty="0">
              <a:effectLst/>
            </a:endParaRPr>
          </a:p>
        </p:txBody>
      </p:sp>
      <p:pic>
        <p:nvPicPr>
          <p:cNvPr id="6" name="Content Placeholder 5" descr="4812614001.eps"/>
          <p:cNvPicPr>
            <a:picLocks noGrp="1" noChangeAspect="1"/>
          </p:cNvPicPr>
          <p:nvPr>
            <p:ph idx="1"/>
          </p:nvPr>
        </p:nvPicPr>
        <p:blipFill>
          <a:blip r:embed="rId2" cstate="print">
            <a:extLst>
              <a:ext uri="{28A0092B-C50C-407E-A947-70E740481C1C}">
                <a14:useLocalDpi xmlns:a14="http://schemas.microsoft.com/office/drawing/2010/main"/>
              </a:ext>
            </a:extLst>
          </a:blip>
          <a:srcRect l="-16408" r="-16408"/>
          <a:stretch>
            <a:fillRect/>
          </a:stretch>
        </p:blipFill>
        <p:spPr>
          <a:xfrm>
            <a:off x="899592" y="1268760"/>
            <a:ext cx="7258000" cy="5132083"/>
          </a:xfrm>
        </p:spPr>
      </p:pic>
    </p:spTree>
    <p:extLst>
      <p:ext uri="{BB962C8B-B14F-4D97-AF65-F5344CB8AC3E}">
        <p14:creationId xmlns:p14="http://schemas.microsoft.com/office/powerpoint/2010/main" val="3145271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Case Study Schemas </a:t>
            </a:r>
          </a:p>
        </p:txBody>
      </p:sp>
      <p:pic>
        <p:nvPicPr>
          <p:cNvPr id="5" name="Content Placeholder 4" descr="4812614028.tif"/>
          <p:cNvPicPr>
            <a:picLocks noGrp="1" noChangeAspect="1"/>
          </p:cNvPicPr>
          <p:nvPr>
            <p:ph idx="1"/>
          </p:nvPr>
        </p:nvPicPr>
        <p:blipFill>
          <a:blip r:embed="rId2">
            <a:extLst>
              <a:ext uri="{28A0092B-C50C-407E-A947-70E740481C1C}">
                <a14:useLocalDpi xmlns:a14="http://schemas.microsoft.com/office/drawing/2010/main" val="0"/>
              </a:ext>
            </a:extLst>
          </a:blip>
          <a:srcRect t="-15329" b="-15329"/>
          <a:stretch>
            <a:fillRect/>
          </a:stretch>
        </p:blipFill>
        <p:spPr/>
      </p:pic>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Book CRM Database </a:t>
            </a:r>
            <a:endParaRPr lang="en-US" dirty="0">
              <a:effectLst/>
            </a:endParaRPr>
          </a:p>
        </p:txBody>
      </p:sp>
    </p:spTree>
    <p:extLst>
      <p:ext uri="{BB962C8B-B14F-4D97-AF65-F5344CB8AC3E}">
        <p14:creationId xmlns:p14="http://schemas.microsoft.com/office/powerpoint/2010/main" val="610129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bg1"/>
                </a:solidFill>
              </a:rPr>
              <a:t>Databases and Web Development </a:t>
            </a:r>
          </a:p>
        </p:txBody>
      </p:sp>
      <p:sp>
        <p:nvSpPr>
          <p:cNvPr id="27" name="TextBox 26"/>
          <p:cNvSpPr txBox="1"/>
          <p:nvPr/>
        </p:nvSpPr>
        <p:spPr>
          <a:xfrm>
            <a:off x="5508104" y="1052736"/>
            <a:ext cx="2520280" cy="523220"/>
          </a:xfrm>
          <a:prstGeom prst="rect">
            <a:avLst/>
          </a:prstGeom>
          <a:noFill/>
        </p:spPr>
        <p:txBody>
          <a:bodyPr wrap="square" rtlCol="0">
            <a:spAutoFit/>
          </a:bodyPr>
          <a:lstStyle/>
          <a:p>
            <a:r>
              <a:rPr lang="en-US" sz="2800" dirty="0">
                <a:solidFill>
                  <a:schemeClr val="bg1"/>
                </a:solidFill>
              </a:rPr>
              <a:t>SQL</a:t>
            </a:r>
          </a:p>
        </p:txBody>
      </p:sp>
      <p:sp>
        <p:nvSpPr>
          <p:cNvPr id="30" name="TextBox 29"/>
          <p:cNvSpPr txBox="1"/>
          <p:nvPr/>
        </p:nvSpPr>
        <p:spPr>
          <a:xfrm>
            <a:off x="1835696" y="2492896"/>
            <a:ext cx="2520280" cy="523220"/>
          </a:xfrm>
          <a:prstGeom prst="rect">
            <a:avLst/>
          </a:prstGeom>
          <a:noFill/>
        </p:spPr>
        <p:txBody>
          <a:bodyPr wrap="square" rtlCol="0">
            <a:spAutoFit/>
          </a:bodyPr>
          <a:lstStyle/>
          <a:p>
            <a:r>
              <a:rPr lang="en-US" sz="2800" dirty="0">
                <a:solidFill>
                  <a:schemeClr val="bg1"/>
                </a:solidFill>
              </a:rPr>
              <a:t>NoSQL</a:t>
            </a:r>
          </a:p>
        </p:txBody>
      </p:sp>
      <p:sp>
        <p:nvSpPr>
          <p:cNvPr id="32" name="TextBox 31"/>
          <p:cNvSpPr txBox="1"/>
          <p:nvPr/>
        </p:nvSpPr>
        <p:spPr>
          <a:xfrm>
            <a:off x="5580112" y="2492896"/>
            <a:ext cx="2520280" cy="523220"/>
          </a:xfrm>
          <a:prstGeom prst="rect">
            <a:avLst/>
          </a:prstGeom>
          <a:noFill/>
        </p:spPr>
        <p:txBody>
          <a:bodyPr wrap="square" rtlCol="0">
            <a:spAutoFit/>
          </a:bodyPr>
          <a:lstStyle/>
          <a:p>
            <a:r>
              <a:rPr lang="en-US" sz="2800" dirty="0">
                <a:solidFill>
                  <a:schemeClr val="bg1"/>
                </a:solidFill>
              </a:rPr>
              <a:t>Database</a:t>
            </a:r>
            <a:r>
              <a:rPr lang="en-US" sz="2800" dirty="0"/>
              <a:t> </a:t>
            </a:r>
            <a:r>
              <a:rPr lang="en-US" sz="2800" dirty="0">
                <a:solidFill>
                  <a:schemeClr val="bg1"/>
                </a:solidFill>
              </a:rPr>
              <a:t>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a:solidFill>
                  <a:schemeClr val="bg1"/>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chemeClr val="bg1"/>
                </a:solidFill>
              </a:rPr>
              <a:t>Accessing MySQL in PHP </a:t>
            </a:r>
          </a:p>
          <a:p>
            <a:endParaRPr lang="en-US" sz="2800" dirty="0">
              <a:solidFill>
                <a:schemeClr val="bg1"/>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chemeClr val="accent3"/>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chemeClr val="accent3"/>
                </a:solidFill>
              </a:rPr>
              <a:t>Case Study Schemas </a:t>
            </a:r>
          </a:p>
          <a:p>
            <a:endParaRPr lang="en-US" sz="2800" dirty="0">
              <a:solidFill>
                <a:schemeClr val="bg1"/>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800" dirty="0">
                <a:solidFill>
                  <a:schemeClr val="bg1"/>
                </a:solidFill>
              </a:rPr>
              <a:t>Sample Database Techniques</a:t>
            </a:r>
          </a:p>
        </p:txBody>
      </p:sp>
    </p:spTree>
    <p:extLst>
      <p:ext uri="{BB962C8B-B14F-4D97-AF65-F5344CB8AC3E}">
        <p14:creationId xmlns:p14="http://schemas.microsoft.com/office/powerpoint/2010/main" val="1011624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144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648200" y="2348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648200" y="378904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4888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 name="TextBox 1"/>
          <p:cNvSpPr txBox="1"/>
          <p:nvPr/>
        </p:nvSpPr>
        <p:spPr>
          <a:xfrm>
            <a:off x="1763688" y="836712"/>
            <a:ext cx="2520280" cy="1384995"/>
          </a:xfrm>
          <a:prstGeom prst="rect">
            <a:avLst/>
          </a:prstGeom>
          <a:noFill/>
        </p:spPr>
        <p:txBody>
          <a:bodyPr wrap="square" rtlCol="0">
            <a:spAutoFit/>
          </a:bodyPr>
          <a:lstStyle/>
          <a:p>
            <a:r>
              <a:rPr lang="en-US" sz="2800" dirty="0">
                <a:solidFill>
                  <a:schemeClr val="bg1"/>
                </a:solidFill>
              </a:rPr>
              <a:t>Databases and Web Development </a:t>
            </a:r>
          </a:p>
        </p:txBody>
      </p:sp>
      <p:sp>
        <p:nvSpPr>
          <p:cNvPr id="27" name="TextBox 26"/>
          <p:cNvSpPr txBox="1"/>
          <p:nvPr/>
        </p:nvSpPr>
        <p:spPr>
          <a:xfrm>
            <a:off x="5508104" y="1249596"/>
            <a:ext cx="2520280" cy="523220"/>
          </a:xfrm>
          <a:prstGeom prst="rect">
            <a:avLst/>
          </a:prstGeom>
          <a:noFill/>
        </p:spPr>
        <p:txBody>
          <a:bodyPr wrap="square" rtlCol="0">
            <a:spAutoFit/>
          </a:bodyPr>
          <a:lstStyle/>
          <a:p>
            <a:r>
              <a:rPr lang="en-US" sz="2800" dirty="0">
                <a:solidFill>
                  <a:schemeClr val="bg1"/>
                </a:solidFill>
              </a:rPr>
              <a:t>SQL</a:t>
            </a:r>
          </a:p>
        </p:txBody>
      </p:sp>
      <p:sp>
        <p:nvSpPr>
          <p:cNvPr id="30" name="TextBox 29"/>
          <p:cNvSpPr txBox="1"/>
          <p:nvPr/>
        </p:nvSpPr>
        <p:spPr>
          <a:xfrm>
            <a:off x="1835696" y="2689756"/>
            <a:ext cx="2520280" cy="523220"/>
          </a:xfrm>
          <a:prstGeom prst="rect">
            <a:avLst/>
          </a:prstGeom>
          <a:noFill/>
        </p:spPr>
        <p:txBody>
          <a:bodyPr wrap="square" rtlCol="0">
            <a:spAutoFit/>
          </a:bodyPr>
          <a:lstStyle/>
          <a:p>
            <a:r>
              <a:rPr lang="en-US" sz="2800" dirty="0">
                <a:solidFill>
                  <a:schemeClr val="bg1"/>
                </a:solidFill>
              </a:rPr>
              <a:t>NoSQL</a:t>
            </a:r>
          </a:p>
        </p:txBody>
      </p:sp>
      <p:sp>
        <p:nvSpPr>
          <p:cNvPr id="32" name="TextBox 31"/>
          <p:cNvSpPr txBox="1"/>
          <p:nvPr/>
        </p:nvSpPr>
        <p:spPr>
          <a:xfrm>
            <a:off x="5508104" y="2708920"/>
            <a:ext cx="2520280" cy="523220"/>
          </a:xfrm>
          <a:prstGeom prst="rect">
            <a:avLst/>
          </a:prstGeom>
          <a:noFill/>
        </p:spPr>
        <p:txBody>
          <a:bodyPr wrap="square" rtlCol="0">
            <a:spAutoFit/>
          </a:bodyPr>
          <a:lstStyle/>
          <a:p>
            <a:r>
              <a:rPr lang="en-US" sz="2800" dirty="0">
                <a:solidFill>
                  <a:schemeClr val="bg1"/>
                </a:solidFill>
              </a:rPr>
              <a:t>Database APIs </a:t>
            </a:r>
          </a:p>
        </p:txBody>
      </p:sp>
      <p:sp>
        <p:nvSpPr>
          <p:cNvPr id="33" name="TextBox 32"/>
          <p:cNvSpPr txBox="1"/>
          <p:nvPr/>
        </p:nvSpPr>
        <p:spPr>
          <a:xfrm>
            <a:off x="1907704" y="3700189"/>
            <a:ext cx="2520280" cy="1384995"/>
          </a:xfrm>
          <a:prstGeom prst="rect">
            <a:avLst/>
          </a:prstGeom>
          <a:noFill/>
        </p:spPr>
        <p:txBody>
          <a:bodyPr wrap="square" rtlCol="0">
            <a:spAutoFit/>
          </a:bodyPr>
          <a:lstStyle/>
          <a:p>
            <a:r>
              <a:rPr lang="en-US" sz="2800">
                <a:solidFill>
                  <a:schemeClr val="bg1"/>
                </a:solidFill>
              </a:rPr>
              <a:t>Managing a MySQL Database </a:t>
            </a:r>
          </a:p>
        </p:txBody>
      </p:sp>
      <p:sp>
        <p:nvSpPr>
          <p:cNvPr id="34" name="TextBox 33"/>
          <p:cNvSpPr txBox="1"/>
          <p:nvPr/>
        </p:nvSpPr>
        <p:spPr>
          <a:xfrm>
            <a:off x="5580112" y="3933056"/>
            <a:ext cx="2520280" cy="1384995"/>
          </a:xfrm>
          <a:prstGeom prst="rect">
            <a:avLst/>
          </a:prstGeom>
          <a:noFill/>
        </p:spPr>
        <p:txBody>
          <a:bodyPr wrap="square" rtlCol="0">
            <a:spAutoFit/>
          </a:bodyPr>
          <a:lstStyle/>
          <a:p>
            <a:r>
              <a:rPr lang="en-US" sz="2800" dirty="0">
                <a:solidFill>
                  <a:schemeClr val="bg1"/>
                </a:solidFill>
              </a:rPr>
              <a:t>Accessing MySQL in PHP </a:t>
            </a:r>
          </a:p>
          <a:p>
            <a:endParaRPr lang="en-US" sz="2800" dirty="0">
              <a:solidFill>
                <a:schemeClr val="bg1"/>
              </a:solidFill>
            </a:endParaRPr>
          </a:p>
        </p:txBody>
      </p:sp>
      <p:sp>
        <p:nvSpPr>
          <p:cNvPr id="26" name="Rounded Rectangle 25"/>
          <p:cNvSpPr/>
          <p:nvPr/>
        </p:nvSpPr>
        <p:spPr>
          <a:xfrm>
            <a:off x="914400" y="522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2561" y="5238929"/>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8" name="TextBox 37"/>
          <p:cNvSpPr txBox="1"/>
          <p:nvPr/>
        </p:nvSpPr>
        <p:spPr>
          <a:xfrm>
            <a:off x="1975520" y="5315580"/>
            <a:ext cx="2520280" cy="1384995"/>
          </a:xfrm>
          <a:prstGeom prst="rect">
            <a:avLst/>
          </a:prstGeom>
          <a:noFill/>
        </p:spPr>
        <p:txBody>
          <a:bodyPr wrap="square" rtlCol="0">
            <a:spAutoFit/>
          </a:bodyPr>
          <a:lstStyle/>
          <a:p>
            <a:r>
              <a:rPr lang="en-US" sz="2800" dirty="0">
                <a:solidFill>
                  <a:schemeClr val="bg1"/>
                </a:solidFill>
              </a:rPr>
              <a:t>Case Study Schemas </a:t>
            </a:r>
          </a:p>
          <a:p>
            <a:endParaRPr lang="en-US" sz="2800" dirty="0">
              <a:solidFill>
                <a:schemeClr val="bg1"/>
              </a:solidFill>
            </a:endParaRPr>
          </a:p>
        </p:txBody>
      </p:sp>
      <p:sp>
        <p:nvSpPr>
          <p:cNvPr id="28" name="Rounded Rectangle 27"/>
          <p:cNvSpPr/>
          <p:nvPr/>
        </p:nvSpPr>
        <p:spPr>
          <a:xfrm>
            <a:off x="4639064" y="521588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667225" y="5225609"/>
            <a:ext cx="685800" cy="1200329"/>
          </a:xfrm>
          <a:prstGeom prst="rect">
            <a:avLst/>
          </a:prstGeom>
          <a:noFill/>
        </p:spPr>
        <p:txBody>
          <a:bodyPr wrap="square" rtlCol="0">
            <a:spAutoFit/>
          </a:bodyPr>
          <a:lstStyle/>
          <a:p>
            <a:r>
              <a:rPr lang="en-US" sz="7200" dirty="0">
                <a:solidFill>
                  <a:srgbClr val="C88736"/>
                </a:solidFill>
                <a:latin typeface="Rockwell Extra Bold" pitchFamily="18" charset="0"/>
              </a:rPr>
              <a:t>8</a:t>
            </a:r>
          </a:p>
        </p:txBody>
      </p:sp>
      <p:sp>
        <p:nvSpPr>
          <p:cNvPr id="35" name="TextBox 34"/>
          <p:cNvSpPr txBox="1"/>
          <p:nvPr/>
        </p:nvSpPr>
        <p:spPr>
          <a:xfrm>
            <a:off x="5700184" y="5157192"/>
            <a:ext cx="2520280" cy="1384995"/>
          </a:xfrm>
          <a:prstGeom prst="rect">
            <a:avLst/>
          </a:prstGeom>
          <a:noFill/>
        </p:spPr>
        <p:txBody>
          <a:bodyPr wrap="square" rtlCol="0">
            <a:spAutoFit/>
          </a:bodyPr>
          <a:lstStyle/>
          <a:p>
            <a:r>
              <a:rPr lang="en-US" sz="2700" dirty="0">
                <a:solidFill>
                  <a:srgbClr val="C88736"/>
                </a:solidFill>
              </a:rPr>
              <a:t>Sample Database Techniques</a:t>
            </a:r>
          </a:p>
        </p:txBody>
      </p:sp>
    </p:spTree>
    <p:extLst>
      <p:ext uri="{BB962C8B-B14F-4D97-AF65-F5344CB8AC3E}">
        <p14:creationId xmlns:p14="http://schemas.microsoft.com/office/powerpoint/2010/main" val="3955085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Sample Database Techniques</a:t>
            </a:r>
            <a:endParaRPr lang="en-US" b="0" dirty="0">
              <a:effectLst/>
            </a:endParaRPr>
          </a:p>
        </p:txBody>
      </p:sp>
      <p:pic>
        <p:nvPicPr>
          <p:cNvPr id="5" name="Content Placeholder 4" descr="4812614029.eps"/>
          <p:cNvPicPr>
            <a:picLocks noGrp="1" noChangeAspect="1"/>
          </p:cNvPicPr>
          <p:nvPr>
            <p:ph idx="1"/>
          </p:nvPr>
        </p:nvPicPr>
        <p:blipFill>
          <a:blip r:embed="rId2">
            <a:extLst>
              <a:ext uri="{28A0092B-C50C-407E-A947-70E740481C1C}">
                <a14:useLocalDpi xmlns:a14="http://schemas.microsoft.com/office/drawing/2010/main" val="0"/>
              </a:ext>
            </a:extLst>
          </a:blip>
          <a:srcRect l="-22704" r="-22704"/>
          <a:stretch>
            <a:fillRect/>
          </a:stretch>
        </p:blipFill>
        <p:spPr>
          <a:xfrm>
            <a:off x="914400" y="1556792"/>
            <a:ext cx="6400800" cy="4525963"/>
          </a:xfrm>
        </p:spPr>
      </p:pic>
      <p:sp>
        <p:nvSpPr>
          <p:cNvPr id="4" name="Content Placeholder 3"/>
          <p:cNvSpPr>
            <a:spLocks noGrp="1"/>
          </p:cNvSpPr>
          <p:nvPr>
            <p:ph sz="quarter" idx="13"/>
          </p:nvPr>
        </p:nvSpPr>
        <p:spPr/>
        <p:txBody>
          <a:bodyPr>
            <a:normAutofit lnSpcReduction="10000"/>
          </a:bodyPr>
          <a:lstStyle/>
          <a:p>
            <a:r>
              <a:rPr lang="en-US" dirty="0"/>
              <a:t>Search and Results Page</a:t>
            </a:r>
          </a:p>
        </p:txBody>
      </p:sp>
    </p:spTree>
    <p:extLst>
      <p:ext uri="{BB962C8B-B14F-4D97-AF65-F5344CB8AC3E}">
        <p14:creationId xmlns:p14="http://schemas.microsoft.com/office/powerpoint/2010/main" val="1564034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Sample Database Techniques</a:t>
            </a:r>
            <a:endParaRPr lang="en-US" b="0" dirty="0">
              <a:effectLst/>
            </a:endParaRPr>
          </a:p>
        </p:txBody>
      </p:sp>
      <p:pic>
        <p:nvPicPr>
          <p:cNvPr id="5" name="Content Placeholder 4" descr="4812614031.eps"/>
          <p:cNvPicPr>
            <a:picLocks noGrp="1" noChangeAspect="1"/>
          </p:cNvPicPr>
          <p:nvPr>
            <p:ph idx="1"/>
          </p:nvPr>
        </p:nvPicPr>
        <p:blipFill>
          <a:blip r:embed="rId2">
            <a:extLst>
              <a:ext uri="{28A0092B-C50C-407E-A947-70E740481C1C}">
                <a14:useLocalDpi xmlns:a14="http://schemas.microsoft.com/office/drawing/2010/main" val="0"/>
              </a:ext>
            </a:extLst>
          </a:blip>
          <a:srcRect l="-1499" r="-1499"/>
          <a:stretch>
            <a:fillRect/>
          </a:stretch>
        </p:blipFill>
        <p:spPr/>
      </p:pic>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Editing a Record</a:t>
            </a:r>
            <a:endParaRPr lang="en-US" dirty="0">
              <a:effectLst/>
            </a:endParaRPr>
          </a:p>
        </p:txBody>
      </p:sp>
    </p:spTree>
    <p:extLst>
      <p:ext uri="{BB962C8B-B14F-4D97-AF65-F5344CB8AC3E}">
        <p14:creationId xmlns:p14="http://schemas.microsoft.com/office/powerpoint/2010/main" val="1299711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Sample Database Techniques</a:t>
            </a:r>
            <a:endParaRPr lang="en-US" b="0" dirty="0">
              <a:effectLst/>
            </a:endParaRP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Editing a Record</a:t>
            </a:r>
            <a:endParaRPr lang="en-US" dirty="0">
              <a:effectLst/>
            </a:endParaRPr>
          </a:p>
        </p:txBody>
      </p:sp>
      <p:pic>
        <p:nvPicPr>
          <p:cNvPr id="6" name="Content Placeholder 5" descr="4812614032.eps"/>
          <p:cNvPicPr>
            <a:picLocks noGrp="1" noChangeAspect="1"/>
          </p:cNvPicPr>
          <p:nvPr>
            <p:ph idx="1"/>
          </p:nvPr>
        </p:nvPicPr>
        <p:blipFill>
          <a:blip r:embed="rId2">
            <a:extLst>
              <a:ext uri="{28A0092B-C50C-407E-A947-70E740481C1C}">
                <a14:useLocalDpi xmlns:a14="http://schemas.microsoft.com/office/drawing/2010/main" val="0"/>
              </a:ext>
            </a:extLst>
          </a:blip>
          <a:srcRect l="-27960" r="-27960"/>
          <a:stretch>
            <a:fillRect/>
          </a:stretch>
        </p:blipFill>
        <p:spPr>
          <a:xfrm>
            <a:off x="611560" y="1268760"/>
            <a:ext cx="7409741" cy="5239379"/>
          </a:xfrm>
        </p:spPr>
      </p:pic>
    </p:spTree>
    <p:extLst>
      <p:ext uri="{BB962C8B-B14F-4D97-AF65-F5344CB8AC3E}">
        <p14:creationId xmlns:p14="http://schemas.microsoft.com/office/powerpoint/2010/main" val="29701977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Sample Database Techniques</a:t>
            </a:r>
            <a:endParaRPr lang="en-US" b="0" dirty="0">
              <a:effectLst/>
            </a:endParaRPr>
          </a:p>
        </p:txBody>
      </p:sp>
      <p:pic>
        <p:nvPicPr>
          <p:cNvPr id="5" name="Content Placeholder 4" descr="4812614033.eps"/>
          <p:cNvPicPr>
            <a:picLocks noGrp="1" noChangeAspect="1"/>
          </p:cNvPicPr>
          <p:nvPr>
            <p:ph idx="1"/>
          </p:nvPr>
        </p:nvPicPr>
        <p:blipFill>
          <a:blip r:embed="rId2">
            <a:extLst>
              <a:ext uri="{28A0092B-C50C-407E-A947-70E740481C1C}">
                <a14:useLocalDpi xmlns:a14="http://schemas.microsoft.com/office/drawing/2010/main" val="0"/>
              </a:ext>
            </a:extLst>
          </a:blip>
          <a:srcRect l="-3034" r="-3034"/>
          <a:stretch>
            <a:fillRect/>
          </a:stretch>
        </p:blipFill>
        <p:spPr/>
      </p:pic>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Saving and Displaying Raw Files in the Database </a:t>
            </a:r>
            <a:endParaRPr lang="en-US" dirty="0">
              <a:effectLst/>
            </a:endParaRPr>
          </a:p>
        </p:txBody>
      </p:sp>
    </p:spTree>
    <p:extLst>
      <p:ext uri="{BB962C8B-B14F-4D97-AF65-F5344CB8AC3E}">
        <p14:creationId xmlns:p14="http://schemas.microsoft.com/office/powerpoint/2010/main" val="51035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Sample Database Techniques</a:t>
            </a:r>
            <a:endParaRPr lang="en-US" b="0" dirty="0">
              <a:effectLst/>
            </a:endParaRP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Using BLOBs to store images</a:t>
            </a:r>
            <a:endParaRPr lang="en-US" dirty="0">
              <a:effectLst/>
            </a:endParaRPr>
          </a:p>
        </p:txBody>
      </p:sp>
      <p:pic>
        <p:nvPicPr>
          <p:cNvPr id="6" name="Content Placeholder 5" descr="4812614034.eps"/>
          <p:cNvPicPr>
            <a:picLocks noGrp="1" noChangeAspect="1"/>
          </p:cNvPicPr>
          <p:nvPr>
            <p:ph idx="1"/>
          </p:nvPr>
        </p:nvPicPr>
        <p:blipFill>
          <a:blip r:embed="rId2">
            <a:extLst>
              <a:ext uri="{28A0092B-C50C-407E-A947-70E740481C1C}">
                <a14:useLocalDpi xmlns:a14="http://schemas.microsoft.com/office/drawing/2010/main" val="0"/>
              </a:ext>
            </a:extLst>
          </a:blip>
          <a:srcRect t="-4569" b="-4569"/>
          <a:stretch>
            <a:fillRect/>
          </a:stretch>
        </p:blipFill>
        <p:spPr/>
      </p:pic>
    </p:spTree>
    <p:extLst>
      <p:ext uri="{BB962C8B-B14F-4D97-AF65-F5344CB8AC3E}">
        <p14:creationId xmlns:p14="http://schemas.microsoft.com/office/powerpoint/2010/main" val="3964124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Sample Database Techniques</a:t>
            </a:r>
            <a:endParaRPr lang="en-US" b="0" dirty="0">
              <a:effectLst/>
            </a:endParaRP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Headers matter</a:t>
            </a:r>
            <a:endParaRPr lang="en-US" dirty="0">
              <a:effectLst/>
            </a:endParaRPr>
          </a:p>
        </p:txBody>
      </p:sp>
      <p:pic>
        <p:nvPicPr>
          <p:cNvPr id="5" name="Content Placeholder 4" descr="4812614035.tif"/>
          <p:cNvPicPr>
            <a:picLocks noGrp="1" noChangeAspect="1"/>
          </p:cNvPicPr>
          <p:nvPr>
            <p:ph idx="1"/>
          </p:nvPr>
        </p:nvPicPr>
        <p:blipFill>
          <a:blip r:embed="rId2" cstate="print">
            <a:extLst>
              <a:ext uri="{28A0092B-C50C-407E-A947-70E740481C1C}">
                <a14:useLocalDpi xmlns:a14="http://schemas.microsoft.com/office/drawing/2010/main" val="0"/>
              </a:ext>
            </a:extLst>
          </a:blip>
          <a:srcRect t="-18135" b="-18135"/>
          <a:stretch>
            <a:fillRect/>
          </a:stretch>
        </p:blipFill>
        <p:spPr/>
      </p:pic>
    </p:spTree>
    <p:extLst>
      <p:ext uri="{BB962C8B-B14F-4D97-AF65-F5344CB8AC3E}">
        <p14:creationId xmlns:p14="http://schemas.microsoft.com/office/powerpoint/2010/main" val="3105611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dirty="0">
                <a:solidFill>
                  <a:schemeClr val="accent3"/>
                </a:solidFill>
              </a:rPr>
              <a:t>Chapter 14 cont.</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accent3"/>
                </a:solidFill>
                <a:latin typeface="Rockwell Extra Bold" pitchFamily="18" charset="0"/>
              </a:rPr>
              <a:t>9</a:t>
            </a:r>
          </a:p>
        </p:txBody>
      </p:sp>
      <p:sp>
        <p:nvSpPr>
          <p:cNvPr id="2" name="TextBox 1"/>
          <p:cNvSpPr txBox="1"/>
          <p:nvPr/>
        </p:nvSpPr>
        <p:spPr>
          <a:xfrm>
            <a:off x="1763688" y="1268760"/>
            <a:ext cx="2520280" cy="461665"/>
          </a:xfrm>
          <a:prstGeom prst="rect">
            <a:avLst/>
          </a:prstGeom>
          <a:noFill/>
        </p:spPr>
        <p:txBody>
          <a:bodyPr wrap="square" rtlCol="0">
            <a:spAutoFit/>
          </a:bodyPr>
          <a:lstStyle/>
          <a:p>
            <a:r>
              <a:rPr lang="en-US" sz="2400" dirty="0">
                <a:solidFill>
                  <a:schemeClr val="accent3"/>
                </a:solidFill>
              </a:rPr>
              <a:t>Summary</a:t>
            </a:r>
          </a:p>
        </p:txBody>
      </p:sp>
    </p:spTree>
    <p:extLst>
      <p:ext uri="{BB962C8B-B14F-4D97-AF65-F5344CB8AC3E}">
        <p14:creationId xmlns:p14="http://schemas.microsoft.com/office/powerpoint/2010/main" val="3671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a:t>Databases and Web Development </a:t>
            </a:r>
          </a:p>
        </p:txBody>
      </p:sp>
      <p:sp>
        <p:nvSpPr>
          <p:cNvPr id="4" name="Content Placeholder 3"/>
          <p:cNvSpPr>
            <a:spLocks noGrp="1"/>
          </p:cNvSpPr>
          <p:nvPr>
            <p:ph sz="quarter" idx="13"/>
          </p:nvPr>
        </p:nvSpPr>
        <p:spPr/>
        <p:txBody>
          <a:bodyPr>
            <a:normAutofit lnSpcReduction="10000"/>
          </a:bodyPr>
          <a:lstStyle/>
          <a:p>
            <a:pPr marL="342900" marR="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None/>
              <a:tabLst/>
              <a:defRPr/>
            </a:pPr>
            <a:r>
              <a:rPr lang="en-US" sz="1500" kern="1200" dirty="0">
                <a:solidFill>
                  <a:schemeClr val="tx1"/>
                </a:solidFill>
                <a:effectLst/>
                <a:latin typeface="Rockwell" pitchFamily="18" charset="0"/>
                <a:ea typeface="+mn-ea"/>
                <a:cs typeface="+mn-cs"/>
              </a:rPr>
              <a:t>How websites use databases</a:t>
            </a:r>
            <a:endParaRPr lang="en-US" dirty="0">
              <a:effectLst/>
            </a:endParaRPr>
          </a:p>
        </p:txBody>
      </p:sp>
      <p:pic>
        <p:nvPicPr>
          <p:cNvPr id="8" name="Content Placeholder 7" descr="4812614002.eps"/>
          <p:cNvPicPr>
            <a:picLocks noGrp="1" noChangeAspect="1"/>
          </p:cNvPicPr>
          <p:nvPr>
            <p:ph idx="1"/>
          </p:nvPr>
        </p:nvPicPr>
        <p:blipFill>
          <a:blip r:embed="rId2" cstate="print">
            <a:extLst>
              <a:ext uri="{28A0092B-C50C-407E-A947-70E740481C1C}">
                <a14:useLocalDpi xmlns:a14="http://schemas.microsoft.com/office/drawing/2010/main"/>
              </a:ext>
            </a:extLst>
          </a:blip>
          <a:srcRect l="-8730" r="-8730"/>
          <a:stretch>
            <a:fillRect/>
          </a:stretch>
        </p:blipFill>
        <p:spPr/>
      </p:pic>
    </p:spTree>
    <p:extLst>
      <p:ext uri="{BB962C8B-B14F-4D97-AF65-F5344CB8AC3E}">
        <p14:creationId xmlns:p14="http://schemas.microsoft.com/office/powerpoint/2010/main" val="17707626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dirty="0"/>
              <a:t>Summary</a:t>
            </a:r>
            <a:endParaRPr lang="en-US" sz="3200" b="0" dirty="0">
              <a:effectLst/>
            </a:endParaRPr>
          </a:p>
        </p:txBody>
      </p:sp>
      <p:sp>
        <p:nvSpPr>
          <p:cNvPr id="3" name="Content Placeholder 2"/>
          <p:cNvSpPr>
            <a:spLocks noGrp="1"/>
          </p:cNvSpPr>
          <p:nvPr>
            <p:ph idx="1"/>
          </p:nvPr>
        </p:nvSpPr>
        <p:spPr>
          <a:xfrm>
            <a:off x="539552" y="1196752"/>
            <a:ext cx="8208912" cy="5047457"/>
          </a:xfrm>
        </p:spPr>
        <p:txBody>
          <a:bodyPr numCol="3">
            <a:noAutofit/>
          </a:bodyPr>
          <a:lstStyle/>
          <a:p>
            <a:pPr>
              <a:spcAft>
                <a:spcPts val="0"/>
              </a:spcAft>
            </a:pPr>
            <a:r>
              <a:rPr lang="en-US" sz="1700" dirty="0"/>
              <a:t> abstraction layer</a:t>
            </a:r>
          </a:p>
          <a:p>
            <a:pPr>
              <a:spcAft>
                <a:spcPts val="0"/>
              </a:spcAft>
            </a:pPr>
            <a:r>
              <a:rPr lang="en-US" sz="1700" dirty="0"/>
              <a:t>aggregate functions</a:t>
            </a:r>
          </a:p>
          <a:p>
            <a:pPr>
              <a:spcAft>
                <a:spcPts val="0"/>
              </a:spcAft>
            </a:pPr>
            <a:r>
              <a:rPr lang="en-US" sz="1700" dirty="0"/>
              <a:t>binary tree</a:t>
            </a:r>
          </a:p>
          <a:p>
            <a:pPr>
              <a:spcAft>
                <a:spcPts val="0"/>
              </a:spcAft>
            </a:pPr>
            <a:r>
              <a:rPr lang="en-US" sz="1700" dirty="0"/>
              <a:t>BLOB</a:t>
            </a:r>
          </a:p>
          <a:p>
            <a:pPr>
              <a:spcAft>
                <a:spcPts val="0"/>
              </a:spcAft>
            </a:pPr>
            <a:r>
              <a:rPr lang="en-US" sz="1700" dirty="0"/>
              <a:t>column store</a:t>
            </a:r>
          </a:p>
          <a:p>
            <a:pPr>
              <a:spcAft>
                <a:spcPts val="0"/>
              </a:spcAft>
            </a:pPr>
            <a:r>
              <a:rPr lang="en-US" sz="1700" dirty="0"/>
              <a:t>composite key</a:t>
            </a:r>
          </a:p>
          <a:p>
            <a:pPr>
              <a:spcAft>
                <a:spcPts val="0"/>
              </a:spcAft>
            </a:pPr>
            <a:r>
              <a:rPr lang="en-US" sz="1700" dirty="0"/>
              <a:t>connection</a:t>
            </a:r>
          </a:p>
          <a:p>
            <a:pPr>
              <a:spcAft>
                <a:spcPts val="0"/>
              </a:spcAft>
            </a:pPr>
            <a:r>
              <a:rPr lang="en-US" sz="1700" dirty="0"/>
              <a:t>connection string</a:t>
            </a:r>
          </a:p>
          <a:p>
            <a:pPr>
              <a:spcAft>
                <a:spcPts val="0"/>
              </a:spcAft>
            </a:pPr>
            <a:r>
              <a:rPr lang="en-US" sz="1700" dirty="0"/>
              <a:t>database</a:t>
            </a:r>
          </a:p>
          <a:p>
            <a:pPr>
              <a:spcAft>
                <a:spcPts val="0"/>
              </a:spcAft>
            </a:pPr>
            <a:r>
              <a:rPr lang="en-US" sz="1700" dirty="0"/>
              <a:t>database API</a:t>
            </a:r>
          </a:p>
          <a:p>
            <a:pPr>
              <a:spcAft>
                <a:spcPts val="0"/>
              </a:spcAft>
            </a:pPr>
            <a:r>
              <a:rPr lang="en-US" sz="1700" dirty="0"/>
              <a:t>data integrity</a:t>
            </a:r>
          </a:p>
          <a:p>
            <a:pPr>
              <a:spcAft>
                <a:spcPts val="0"/>
              </a:spcAft>
            </a:pPr>
            <a:r>
              <a:rPr lang="en-US" sz="1700" dirty="0"/>
              <a:t>data definition language (DDL)</a:t>
            </a:r>
          </a:p>
          <a:p>
            <a:pPr>
              <a:spcAft>
                <a:spcPts val="0"/>
              </a:spcAft>
            </a:pPr>
            <a:r>
              <a:rPr lang="en-US" sz="1700" dirty="0"/>
              <a:t>data duplication</a:t>
            </a:r>
          </a:p>
          <a:p>
            <a:pPr>
              <a:spcAft>
                <a:spcPts val="0"/>
              </a:spcAft>
            </a:pPr>
            <a:r>
              <a:rPr lang="en-US" sz="1700" dirty="0"/>
              <a:t>data manipulation language</a:t>
            </a:r>
          </a:p>
          <a:p>
            <a:pPr>
              <a:spcAft>
                <a:spcPts val="0"/>
              </a:spcAft>
            </a:pPr>
            <a:r>
              <a:rPr lang="en-US" sz="1700" dirty="0"/>
              <a:t>database normalization</a:t>
            </a:r>
          </a:p>
          <a:p>
            <a:pPr>
              <a:spcAft>
                <a:spcPts val="0"/>
              </a:spcAft>
            </a:pPr>
            <a:r>
              <a:rPr lang="en-US" sz="1700" dirty="0"/>
              <a:t>distributed transactions</a:t>
            </a:r>
          </a:p>
          <a:p>
            <a:pPr>
              <a:spcAft>
                <a:spcPts val="0"/>
              </a:spcAft>
            </a:pPr>
            <a:r>
              <a:rPr lang="en-US" sz="1700" dirty="0"/>
              <a:t>document stores</a:t>
            </a:r>
          </a:p>
          <a:p>
            <a:pPr>
              <a:spcAft>
                <a:spcPts val="0"/>
              </a:spcAft>
            </a:pPr>
            <a:r>
              <a:rPr lang="en-US" sz="1700" dirty="0"/>
              <a:t>field</a:t>
            </a:r>
          </a:p>
          <a:p>
            <a:pPr>
              <a:spcAft>
                <a:spcPts val="0"/>
              </a:spcAft>
            </a:pPr>
            <a:r>
              <a:rPr lang="en-US" sz="1700" dirty="0"/>
              <a:t>foreign key</a:t>
            </a:r>
          </a:p>
          <a:p>
            <a:pPr>
              <a:spcAft>
                <a:spcPts val="0"/>
              </a:spcAft>
            </a:pPr>
            <a:r>
              <a:rPr lang="en-US" sz="1700" dirty="0"/>
              <a:t>hash table</a:t>
            </a:r>
          </a:p>
          <a:p>
            <a:pPr>
              <a:spcAft>
                <a:spcPts val="0"/>
              </a:spcAft>
            </a:pPr>
            <a:r>
              <a:rPr lang="en-US" sz="1700" dirty="0"/>
              <a:t>index</a:t>
            </a:r>
          </a:p>
          <a:p>
            <a:pPr>
              <a:spcAft>
                <a:spcPts val="0"/>
              </a:spcAft>
            </a:pPr>
            <a:r>
              <a:rPr lang="en-US" sz="1700" dirty="0"/>
              <a:t>inner join</a:t>
            </a:r>
          </a:p>
          <a:p>
            <a:pPr>
              <a:spcAft>
                <a:spcPts val="0"/>
              </a:spcAft>
            </a:pPr>
            <a:r>
              <a:rPr lang="en-US" sz="1700" dirty="0"/>
              <a:t>join</a:t>
            </a:r>
          </a:p>
          <a:p>
            <a:pPr>
              <a:spcAft>
                <a:spcPts val="0"/>
              </a:spcAft>
            </a:pPr>
            <a:r>
              <a:rPr lang="en-US" sz="1700" dirty="0"/>
              <a:t>key-value stores</a:t>
            </a:r>
          </a:p>
          <a:p>
            <a:pPr>
              <a:spcAft>
                <a:spcPts val="0"/>
              </a:spcAft>
            </a:pPr>
            <a:r>
              <a:rPr lang="en-US" sz="1700" dirty="0"/>
              <a:t>local transactions</a:t>
            </a:r>
          </a:p>
          <a:p>
            <a:pPr>
              <a:spcAft>
                <a:spcPts val="0"/>
              </a:spcAft>
            </a:pPr>
            <a:r>
              <a:rPr lang="en-US" sz="1700" dirty="0"/>
              <a:t>many-to-many relationship</a:t>
            </a:r>
          </a:p>
          <a:p>
            <a:pPr>
              <a:spcAft>
                <a:spcPts val="0"/>
              </a:spcAft>
            </a:pPr>
            <a:r>
              <a:rPr lang="en-US" sz="1700" dirty="0"/>
              <a:t>MySQL</a:t>
            </a:r>
          </a:p>
          <a:p>
            <a:pPr>
              <a:spcAft>
                <a:spcPts val="0"/>
              </a:spcAft>
            </a:pPr>
            <a:r>
              <a:rPr lang="en-US" sz="1700" dirty="0"/>
              <a:t>named parameter</a:t>
            </a:r>
          </a:p>
          <a:p>
            <a:pPr>
              <a:spcAft>
                <a:spcPts val="0"/>
              </a:spcAft>
            </a:pPr>
            <a:r>
              <a:rPr lang="en-US" sz="1700" dirty="0"/>
              <a:t>No-SQL database</a:t>
            </a:r>
          </a:p>
          <a:p>
            <a:pPr>
              <a:spcAft>
                <a:spcPts val="0"/>
              </a:spcAft>
            </a:pPr>
            <a:r>
              <a:rPr lang="en-US" sz="1700" dirty="0"/>
              <a:t>object-oriented API</a:t>
            </a:r>
          </a:p>
          <a:p>
            <a:pPr>
              <a:spcAft>
                <a:spcPts val="0"/>
              </a:spcAft>
            </a:pPr>
            <a:r>
              <a:rPr lang="en-US" sz="1700" dirty="0"/>
              <a:t>one-to-many relationship</a:t>
            </a:r>
          </a:p>
          <a:p>
            <a:pPr>
              <a:spcAft>
                <a:spcPts val="0"/>
              </a:spcAft>
            </a:pPr>
            <a:r>
              <a:rPr lang="en-US" sz="1700" dirty="0"/>
              <a:t>one-to-one relationship</a:t>
            </a:r>
          </a:p>
          <a:p>
            <a:pPr>
              <a:spcAft>
                <a:spcPts val="0"/>
              </a:spcAft>
            </a:pPr>
            <a:r>
              <a:rPr lang="en-US" sz="1700" dirty="0" err="1"/>
              <a:t>phpMyAdmin</a:t>
            </a:r>
            <a:endParaRPr lang="en-US" sz="1700" dirty="0"/>
          </a:p>
          <a:p>
            <a:pPr>
              <a:spcAft>
                <a:spcPts val="0"/>
              </a:spcAft>
            </a:pPr>
            <a:r>
              <a:rPr lang="en-US" sz="1700" dirty="0"/>
              <a:t>prepared statement</a:t>
            </a:r>
          </a:p>
          <a:p>
            <a:pPr>
              <a:spcAft>
                <a:spcPts val="0"/>
              </a:spcAft>
            </a:pPr>
            <a:r>
              <a:rPr lang="en-US" sz="1700" dirty="0"/>
              <a:t>primary key</a:t>
            </a:r>
          </a:p>
          <a:p>
            <a:pPr>
              <a:spcAft>
                <a:spcPts val="0"/>
              </a:spcAft>
            </a:pPr>
            <a:r>
              <a:rPr lang="en-US" sz="1700" dirty="0"/>
              <a:t>procedural API</a:t>
            </a:r>
          </a:p>
          <a:p>
            <a:pPr>
              <a:spcAft>
                <a:spcPts val="0"/>
              </a:spcAft>
            </a:pPr>
            <a:r>
              <a:rPr lang="en-US" sz="1700" dirty="0"/>
              <a:t>query</a:t>
            </a:r>
          </a:p>
          <a:p>
            <a:pPr>
              <a:spcAft>
                <a:spcPts val="0"/>
              </a:spcAft>
            </a:pPr>
            <a:r>
              <a:rPr lang="en-US" sz="1700" dirty="0"/>
              <a:t>record</a:t>
            </a:r>
          </a:p>
          <a:p>
            <a:pPr>
              <a:spcAft>
                <a:spcPts val="0"/>
              </a:spcAft>
            </a:pPr>
            <a:r>
              <a:rPr lang="en-US" sz="1700" dirty="0"/>
              <a:t>result set</a:t>
            </a:r>
          </a:p>
          <a:p>
            <a:pPr>
              <a:spcAft>
                <a:spcPts val="0"/>
              </a:spcAft>
            </a:pPr>
            <a:r>
              <a:rPr lang="en-US" sz="1700" dirty="0"/>
              <a:t>sanitization</a:t>
            </a:r>
          </a:p>
          <a:p>
            <a:pPr>
              <a:spcAft>
                <a:spcPts val="0"/>
              </a:spcAft>
            </a:pPr>
            <a:r>
              <a:rPr lang="en-US" sz="1700" dirty="0"/>
              <a:t>schema</a:t>
            </a:r>
          </a:p>
          <a:p>
            <a:pPr>
              <a:spcAft>
                <a:spcPts val="0"/>
              </a:spcAft>
            </a:pPr>
            <a:r>
              <a:rPr lang="en-US" sz="1700" dirty="0"/>
              <a:t>SQL</a:t>
            </a:r>
          </a:p>
          <a:p>
            <a:pPr>
              <a:spcAft>
                <a:spcPts val="0"/>
              </a:spcAft>
            </a:pPr>
            <a:r>
              <a:rPr lang="en-US" sz="1700" dirty="0"/>
              <a:t>SQL script</a:t>
            </a:r>
          </a:p>
          <a:p>
            <a:pPr>
              <a:spcAft>
                <a:spcPts val="0"/>
              </a:spcAft>
            </a:pPr>
            <a:r>
              <a:rPr lang="en-US" sz="1700" dirty="0"/>
              <a:t>table</a:t>
            </a:r>
          </a:p>
          <a:p>
            <a:pPr>
              <a:spcAft>
                <a:spcPts val="0"/>
              </a:spcAft>
            </a:pPr>
            <a:r>
              <a:rPr lang="en-US" sz="1700" dirty="0"/>
              <a:t>transaction</a:t>
            </a:r>
          </a:p>
          <a:p>
            <a:pPr>
              <a:spcAft>
                <a:spcPts val="0"/>
              </a:spcAft>
            </a:pPr>
            <a:r>
              <a:rPr lang="en-US" sz="1700" dirty="0"/>
              <a:t>two-phase commit</a:t>
            </a:r>
          </a:p>
        </p:txBody>
      </p:sp>
      <p:sp>
        <p:nvSpPr>
          <p:cNvPr id="4" name="Content Placeholder 3"/>
          <p:cNvSpPr>
            <a:spLocks noGrp="1"/>
          </p:cNvSpPr>
          <p:nvPr>
            <p:ph sz="quarter" idx="13"/>
          </p:nvPr>
        </p:nvSpPr>
        <p:spPr/>
        <p:txBody>
          <a:bodyPr>
            <a:normAutofit lnSpcReduction="10000"/>
          </a:bodyPr>
          <a:lstStyle/>
          <a:p>
            <a:r>
              <a:rPr lang="en-US" b="0" dirty="0"/>
              <a:t>Key Terms</a:t>
            </a:r>
            <a:endParaRPr lang="en-US" b="0" dirty="0">
              <a:effectLst/>
            </a:endParaRPr>
          </a:p>
        </p:txBody>
      </p:sp>
    </p:spTree>
    <p:extLst>
      <p:ext uri="{BB962C8B-B14F-4D97-AF65-F5344CB8AC3E}">
        <p14:creationId xmlns:p14="http://schemas.microsoft.com/office/powerpoint/2010/main" val="1105684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dirty="0"/>
              <a:t>Summary</a:t>
            </a:r>
            <a:endParaRPr lang="en-US" sz="3200" b="0" dirty="0">
              <a:effectLst/>
            </a:endParaRP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3"/>
          </p:nvPr>
        </p:nvSpPr>
        <p:spPr/>
        <p:txBody>
          <a:bodyPr>
            <a:normAutofit lnSpcReduction="10000"/>
          </a:bodyPr>
          <a:lstStyle/>
          <a:p>
            <a:r>
              <a:rPr lang="en-US" b="0" dirty="0"/>
              <a:t>Questions?</a:t>
            </a:r>
            <a:endParaRPr lang="en-US" b="0" dirty="0">
              <a:effectLst/>
            </a:endParaRPr>
          </a:p>
        </p:txBody>
      </p:sp>
    </p:spTree>
    <p:extLst>
      <p:ext uri="{BB962C8B-B14F-4D97-AF65-F5344CB8AC3E}">
        <p14:creationId xmlns:p14="http://schemas.microsoft.com/office/powerpoint/2010/main" val="106174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a:t>Databases and Web Development </a:t>
            </a:r>
          </a:p>
        </p:txBody>
      </p:sp>
      <p:sp>
        <p:nvSpPr>
          <p:cNvPr id="3" name="Content Placeholder 2"/>
          <p:cNvSpPr>
            <a:spLocks noGrp="1"/>
          </p:cNvSpPr>
          <p:nvPr>
            <p:ph idx="1"/>
          </p:nvPr>
        </p:nvSpPr>
        <p:spPr>
          <a:xfrm>
            <a:off x="914400" y="1646237"/>
            <a:ext cx="7546032" cy="4525963"/>
          </a:xfrm>
        </p:spPr>
        <p:txBody>
          <a:bodyPr/>
          <a:lstStyle/>
          <a:p>
            <a:r>
              <a:rPr lang="en-US" dirty="0"/>
              <a:t>Normally taught in an entire course. This is a refresher.</a:t>
            </a:r>
          </a:p>
          <a:p>
            <a:endParaRPr lang="en-US" dirty="0"/>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Database Design</a:t>
            </a:r>
            <a:endParaRPr lang="en-US" dirty="0">
              <a:effectLst/>
            </a:endParaRPr>
          </a:p>
        </p:txBody>
      </p:sp>
      <p:pic>
        <p:nvPicPr>
          <p:cNvPr id="5" name="Picture 4" descr="4812614003.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1560" y="2708920"/>
            <a:ext cx="7614846" cy="2592288"/>
          </a:xfrm>
          <a:prstGeom prst="rect">
            <a:avLst/>
          </a:prstGeom>
        </p:spPr>
      </p:pic>
    </p:spTree>
    <p:extLst>
      <p:ext uri="{BB962C8B-B14F-4D97-AF65-F5344CB8AC3E}">
        <p14:creationId xmlns:p14="http://schemas.microsoft.com/office/powerpoint/2010/main" val="129922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0" dirty="0"/>
              <a:t>Databases and Web Development </a:t>
            </a:r>
          </a:p>
        </p:txBody>
      </p:sp>
      <p:sp>
        <p:nvSpPr>
          <p:cNvPr id="4" name="Content Placeholder 3"/>
          <p:cNvSpPr>
            <a:spLocks noGrp="1"/>
          </p:cNvSpPr>
          <p:nvPr>
            <p:ph sz="quarter" idx="13"/>
          </p:nvPr>
        </p:nvSpPr>
        <p:spPr/>
        <p:txBody>
          <a:bodyPr>
            <a:normAutofit lnSpcReduction="10000"/>
          </a:bodyPr>
          <a:lstStyle/>
          <a:p>
            <a:r>
              <a:rPr lang="en-US" sz="1500" kern="1200" dirty="0">
                <a:solidFill>
                  <a:schemeClr val="tx1"/>
                </a:solidFill>
                <a:effectLst/>
                <a:latin typeface="Rockwell" pitchFamily="18" charset="0"/>
                <a:ea typeface="+mn-ea"/>
                <a:cs typeface="+mn-cs"/>
              </a:rPr>
              <a:t>Diagramming a table</a:t>
            </a:r>
            <a:endParaRPr lang="en-US" dirty="0">
              <a:effectLst/>
            </a:endParaRPr>
          </a:p>
        </p:txBody>
      </p:sp>
      <p:pic>
        <p:nvPicPr>
          <p:cNvPr id="7" name="Content Placeholder 6" descr="4812614004.eps"/>
          <p:cNvPicPr>
            <a:picLocks noGrp="1" noChangeAspect="1"/>
          </p:cNvPicPr>
          <p:nvPr>
            <p:ph idx="1"/>
          </p:nvPr>
        </p:nvPicPr>
        <p:blipFill>
          <a:blip r:embed="rId2" cstate="print">
            <a:extLst>
              <a:ext uri="{28A0092B-C50C-407E-A947-70E740481C1C}">
                <a14:useLocalDpi xmlns:a14="http://schemas.microsoft.com/office/drawing/2010/main"/>
              </a:ext>
            </a:extLst>
          </a:blip>
          <a:srcRect t="-96746" b="-96746"/>
          <a:stretch>
            <a:fillRect/>
          </a:stretch>
        </p:blipFill>
        <p:spPr/>
      </p:pic>
    </p:spTree>
    <p:extLst>
      <p:ext uri="{BB962C8B-B14F-4D97-AF65-F5344CB8AC3E}">
        <p14:creationId xmlns:p14="http://schemas.microsoft.com/office/powerpoint/2010/main" val="203942672"/>
      </p:ext>
    </p:extLst>
  </p:cSld>
  <p:clrMapOvr>
    <a:masterClrMapping/>
  </p:clrMapOvr>
</p:sld>
</file>

<file path=ppt/theme/theme1.xml><?xml version="1.0" encoding="utf-8"?>
<a:theme xmlns:a="http://schemas.openxmlformats.org/drawingml/2006/main" name="Presentation">
  <a:themeElements>
    <a:clrScheme name="FunWebDev - 2nd Edition">
      <a:dk1>
        <a:srgbClr val="404040"/>
      </a:dk1>
      <a:lt1>
        <a:srgbClr val="F3F3E7"/>
      </a:lt1>
      <a:dk2>
        <a:srgbClr val="37475F"/>
      </a:dk2>
      <a:lt2>
        <a:srgbClr val="FFFFFF"/>
      </a:lt2>
      <a:accent1>
        <a:srgbClr val="B6E4EC"/>
      </a:accent1>
      <a:accent2>
        <a:srgbClr val="A82233"/>
      </a:accent2>
      <a:accent3>
        <a:srgbClr val="C88736"/>
      </a:accent3>
      <a:accent4>
        <a:srgbClr val="467082"/>
      </a:accent4>
      <a:accent5>
        <a:srgbClr val="F3703A"/>
      </a:accent5>
      <a:accent6>
        <a:srgbClr val="00A651"/>
      </a:accent6>
      <a:hlink>
        <a:srgbClr val="B6EEEC"/>
      </a:hlink>
      <a:folHlink>
        <a:srgbClr val="C887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1234</TotalTime>
  <Words>2072</Words>
  <Application>Microsoft Office PowerPoint</Application>
  <PresentationFormat>On-screen Show (4:3)</PresentationFormat>
  <Paragraphs>480</Paragraphs>
  <Slides>71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Rockwell</vt:lpstr>
      <vt:lpstr>Rockwell Condensed</vt:lpstr>
      <vt:lpstr>Rockwell Extra Bold</vt:lpstr>
      <vt:lpstr>Wingdings</vt:lpstr>
      <vt:lpstr>Presentation</vt:lpstr>
      <vt:lpstr>Working with Databases </vt:lpstr>
      <vt:lpstr>Chapter 14</vt:lpstr>
      <vt:lpstr>Chapter 14 cont.</vt:lpstr>
      <vt:lpstr>Chapter 14</vt:lpstr>
      <vt:lpstr>Databases and Web Development </vt:lpstr>
      <vt:lpstr>Databases and Web Development </vt:lpstr>
      <vt:lpstr>Databases and Web Development </vt:lpstr>
      <vt:lpstr>Databases and Web Development </vt:lpstr>
      <vt:lpstr>Databases and Web Development </vt:lpstr>
      <vt:lpstr>Databases and Web Development </vt:lpstr>
      <vt:lpstr>Databases and Web Development </vt:lpstr>
      <vt:lpstr>Chapter 14</vt:lpstr>
      <vt:lpstr>SQL</vt:lpstr>
      <vt:lpstr>SQL</vt:lpstr>
      <vt:lpstr>SQL</vt:lpstr>
      <vt:lpstr>SQL</vt:lpstr>
      <vt:lpstr>SQL</vt:lpstr>
      <vt:lpstr>SQL</vt:lpstr>
      <vt:lpstr>SQL</vt:lpstr>
      <vt:lpstr>SQL</vt:lpstr>
      <vt:lpstr>SQL</vt:lpstr>
      <vt:lpstr>SQL</vt:lpstr>
      <vt:lpstr>SQL</vt:lpstr>
      <vt:lpstr>SQL</vt:lpstr>
      <vt:lpstr>Chapter 14</vt:lpstr>
      <vt:lpstr>NoSQL</vt:lpstr>
      <vt:lpstr>NoSQL</vt:lpstr>
      <vt:lpstr>NoSQL</vt:lpstr>
      <vt:lpstr>NoSQL</vt:lpstr>
      <vt:lpstr>Chapter 14</vt:lpstr>
      <vt:lpstr>Database APIs </vt:lpstr>
      <vt:lpstr>Database APIs </vt:lpstr>
      <vt:lpstr>Chapter 14</vt:lpstr>
      <vt:lpstr>Managing a MySQL Database </vt:lpstr>
      <vt:lpstr>Managing a MySQL Database </vt:lpstr>
      <vt:lpstr>Managing a MySQL Database </vt:lpstr>
      <vt:lpstr>Managing a MySQL Database </vt:lpstr>
      <vt:lpstr>Chapter 14</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Accessing MySQL in PHP </vt:lpstr>
      <vt:lpstr>Chapter 14</vt:lpstr>
      <vt:lpstr>Case Study Schemas </vt:lpstr>
      <vt:lpstr>Case Study Schemas </vt:lpstr>
      <vt:lpstr>Case Study Schemas </vt:lpstr>
      <vt:lpstr>Chapter 14</vt:lpstr>
      <vt:lpstr>Chapter 14</vt:lpstr>
      <vt:lpstr>Sample Database Techniques</vt:lpstr>
      <vt:lpstr>Sample Database Techniques</vt:lpstr>
      <vt:lpstr>Sample Database Techniques</vt:lpstr>
      <vt:lpstr>Sample Database Techniques</vt:lpstr>
      <vt:lpstr>Sample Database Techniques</vt:lpstr>
      <vt:lpstr>Sample Database Techniques</vt:lpstr>
      <vt:lpstr>Chapter 14 cont.</vt:lpstr>
      <vt:lpstr>Summary</vt:lpstr>
      <vt:lpstr>Summary</vt:lpstr>
    </vt:vector>
  </TitlesOfParts>
  <Manager/>
  <Company>Pearson</Company>
  <LinksUpToDate>false</LinksUpToDate>
  <SharedDoc>false</SharedDoc>
  <HyperlinkBase>http://funwebdev.com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Web Development</dc:title>
  <dc:subject/>
  <dc:creator>Randy Connolly and Ricardo Hoar</dc:creator>
  <cp:keywords/>
  <dc:description/>
  <cp:lastModifiedBy>ELIZABETH DIAZ</cp:lastModifiedBy>
  <cp:revision>204</cp:revision>
  <dcterms:created xsi:type="dcterms:W3CDTF">2014-01-14T22:57:40Z</dcterms:created>
  <dcterms:modified xsi:type="dcterms:W3CDTF">2019-03-20T17:49:27Z</dcterms:modified>
  <cp:category/>
</cp:coreProperties>
</file>